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1" r:id="rId5"/>
    <p:sldId id="259" r:id="rId6"/>
    <p:sldId id="260" r:id="rId7"/>
    <p:sldId id="262" r:id="rId8"/>
    <p:sldId id="263" r:id="rId9"/>
    <p:sldId id="264" r:id="rId10"/>
    <p:sldId id="265" r:id="rId11"/>
    <p:sldId id="266" r:id="rId12"/>
    <p:sldId id="267" r:id="rId13"/>
    <p:sldId id="268" r:id="rId14"/>
    <p:sldId id="271" r:id="rId15"/>
    <p:sldId id="278" r:id="rId16"/>
    <p:sldId id="269" r:id="rId17"/>
    <p:sldId id="270" r:id="rId18"/>
    <p:sldId id="273" r:id="rId19"/>
    <p:sldId id="279" r:id="rId20"/>
    <p:sldId id="280" r:id="rId21"/>
    <p:sldId id="281" r:id="rId22"/>
    <p:sldId id="283" r:id="rId23"/>
    <p:sldId id="284" r:id="rId24"/>
    <p:sldId id="285" r:id="rId25"/>
    <p:sldId id="274" r:id="rId26"/>
    <p:sldId id="286" r:id="rId27"/>
    <p:sldId id="275" r:id="rId28"/>
    <p:sldId id="276" r:id="rId29"/>
    <p:sldId id="282" r:id="rId30"/>
    <p:sldId id="277" r:id="rId31"/>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99FF66"/>
    <a:srgbClr val="A9EE82"/>
    <a:srgbClr val="66FFFF"/>
    <a:srgbClr val="00FFFF"/>
    <a:srgbClr val="FF9933"/>
    <a:srgbClr val="FFCCFF"/>
    <a:srgbClr val="CCCCFF"/>
    <a:srgbClr val="FF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3560" autoAdjust="0"/>
  </p:normalViewPr>
  <p:slideViewPr>
    <p:cSldViewPr>
      <p:cViewPr varScale="1">
        <p:scale>
          <a:sx n="42" d="100"/>
          <a:sy n="42" d="100"/>
        </p:scale>
        <p:origin x="-65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Klepnutím lze upravit styl předlohy nadpisů.</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Klepnutím lze upravit styl předlohy podnadpisů.</a:t>
            </a:r>
            <a:endParaRPr lang="sk-SK"/>
          </a:p>
        </p:txBody>
      </p:sp>
      <p:sp>
        <p:nvSpPr>
          <p:cNvPr id="4" name="Zástupný symbol pro datum 3"/>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Klepnutím lze upravit styl předlohy nadpisů.</a:t>
            </a:r>
            <a:endParaRPr lang="sk-SK"/>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5" name="Zástupný symbol pro zápatí 4"/>
          <p:cNvSpPr>
            <a:spLocks noGrp="1"/>
          </p:cNvSpPr>
          <p:nvPr>
            <p:ph type="ftr" sz="quarter" idx="11"/>
          </p:nvPr>
        </p:nvSpPr>
        <p:spPr/>
        <p:txBody>
          <a:bodyPr/>
          <a:lstStyle/>
          <a:p>
            <a:endParaRPr lang="sk-SK"/>
          </a:p>
        </p:txBody>
      </p:sp>
      <p:sp>
        <p:nvSpPr>
          <p:cNvPr id="6" name="Zástupný symbol pro číslo snímku 5"/>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datum 4"/>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7" name="Zástupný symbol pro datum 6"/>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8" name="Zástupný symbol pro zápatí 7"/>
          <p:cNvSpPr>
            <a:spLocks noGrp="1"/>
          </p:cNvSpPr>
          <p:nvPr>
            <p:ph type="ftr" sz="quarter" idx="11"/>
          </p:nvPr>
        </p:nvSpPr>
        <p:spPr/>
        <p:txBody>
          <a:bodyPr/>
          <a:lstStyle/>
          <a:p>
            <a:endParaRPr lang="sk-SK"/>
          </a:p>
        </p:txBody>
      </p:sp>
      <p:sp>
        <p:nvSpPr>
          <p:cNvPr id="9" name="Zástupný symbol pro číslo snímku 8"/>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sk-SK"/>
          </a:p>
        </p:txBody>
      </p:sp>
      <p:sp>
        <p:nvSpPr>
          <p:cNvPr id="3" name="Zástupný symbol pro datum 2"/>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4" name="Zástupný symbol pro zápatí 3"/>
          <p:cNvSpPr>
            <a:spLocks noGrp="1"/>
          </p:cNvSpPr>
          <p:nvPr>
            <p:ph type="ftr" sz="quarter" idx="11"/>
          </p:nvPr>
        </p:nvSpPr>
        <p:spPr/>
        <p:txBody>
          <a:bodyPr/>
          <a:lstStyle/>
          <a:p>
            <a:endParaRPr lang="sk-SK"/>
          </a:p>
        </p:txBody>
      </p:sp>
      <p:sp>
        <p:nvSpPr>
          <p:cNvPr id="5" name="Zástupný symbol pro číslo snímku 4"/>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3" name="Zástupný symbol pro zápatí 2"/>
          <p:cNvSpPr>
            <a:spLocks noGrp="1"/>
          </p:cNvSpPr>
          <p:nvPr>
            <p:ph type="ftr" sz="quarter" idx="11"/>
          </p:nvPr>
        </p:nvSpPr>
        <p:spPr/>
        <p:txBody>
          <a:bodyPr/>
          <a:lstStyle/>
          <a:p>
            <a:endParaRPr lang="sk-SK"/>
          </a:p>
        </p:txBody>
      </p:sp>
      <p:sp>
        <p:nvSpPr>
          <p:cNvPr id="4" name="Zástupný symbol pro číslo snímku 3"/>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sk-SK"/>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sk-SK"/>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p>
            <a:fld id="{1EFE1EC5-D3CD-4097-9D89-8DFA1604F013}" type="datetimeFigureOut">
              <a:rPr lang="sk-SK" smtClean="0"/>
              <a:pPr/>
              <a:t>26. 5. 2013</a:t>
            </a:fld>
            <a:endParaRPr lang="sk-SK"/>
          </a:p>
        </p:txBody>
      </p:sp>
      <p:sp>
        <p:nvSpPr>
          <p:cNvPr id="6" name="Zástupný symbol pro zápatí 5"/>
          <p:cNvSpPr>
            <a:spLocks noGrp="1"/>
          </p:cNvSpPr>
          <p:nvPr>
            <p:ph type="ftr" sz="quarter" idx="11"/>
          </p:nvPr>
        </p:nvSpPr>
        <p:spPr/>
        <p:txBody>
          <a:bodyPr/>
          <a:lstStyle/>
          <a:p>
            <a:endParaRPr lang="sk-SK"/>
          </a:p>
        </p:txBody>
      </p:sp>
      <p:sp>
        <p:nvSpPr>
          <p:cNvPr id="7" name="Zástupný symbol pro číslo snímku 6"/>
          <p:cNvSpPr>
            <a:spLocks noGrp="1"/>
          </p:cNvSpPr>
          <p:nvPr>
            <p:ph type="sldNum" sz="quarter" idx="12"/>
          </p:nvPr>
        </p:nvSpPr>
        <p:spPr/>
        <p:txBody>
          <a:bodyPr/>
          <a:lstStyle/>
          <a:p>
            <a:fld id="{3D36199B-561B-414B-A70C-51865362B406}" type="slidenum">
              <a:rPr lang="sk-SK" smtClean="0"/>
              <a:pPr/>
              <a:t>‹#›</a:t>
            </a:fld>
            <a:endParaRPr lang="sk-S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Klepnutím lze upravit styl předlohy nadpisů.</a:t>
            </a:r>
            <a:endParaRPr lang="sk-SK"/>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sk-SK"/>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FE1EC5-D3CD-4097-9D89-8DFA1604F013}" type="datetimeFigureOut">
              <a:rPr lang="sk-SK" smtClean="0"/>
              <a:pPr/>
              <a:t>26. 5. 2013</a:t>
            </a:fld>
            <a:endParaRPr lang="sk-SK"/>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36199B-561B-414B-A70C-51865362B406}" type="slidenum">
              <a:rPr lang="sk-SK" smtClean="0"/>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ol.jw.org/es/wol/bc/r38/lp-v/2010367/1/0"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144000" cy="1428728"/>
          </a:xfrm>
          <a:solidFill>
            <a:schemeClr val="accent6">
              <a:lumMod val="40000"/>
              <a:lumOff val="60000"/>
            </a:schemeClr>
          </a:solidFill>
        </p:spPr>
        <p:txBody>
          <a:bodyPr/>
          <a:lstStyle/>
          <a:p>
            <a:r>
              <a:rPr lang="sk-SK" dirty="0" smtClean="0"/>
              <a:t>ZDRAVIE</a:t>
            </a:r>
            <a:endParaRPr lang="sk-SK" dirty="0"/>
          </a:p>
        </p:txBody>
      </p:sp>
      <p:sp>
        <p:nvSpPr>
          <p:cNvPr id="6" name="Zástupný symbol pro obsah 5"/>
          <p:cNvSpPr>
            <a:spLocks noGrp="1"/>
          </p:cNvSpPr>
          <p:nvPr>
            <p:ph idx="1"/>
          </p:nvPr>
        </p:nvSpPr>
        <p:spPr>
          <a:xfrm>
            <a:off x="0" y="1428737"/>
            <a:ext cx="9144000" cy="5429264"/>
          </a:xfrm>
          <a:solidFill>
            <a:schemeClr val="accent6">
              <a:lumMod val="40000"/>
              <a:lumOff val="60000"/>
            </a:schemeClr>
          </a:solidFill>
        </p:spPr>
        <p:txBody>
          <a:bodyPr/>
          <a:lstStyle/>
          <a:p>
            <a:r>
              <a:rPr lang="sk-SK" dirty="0" smtClean="0"/>
              <a:t>Telesné, duševné, </a:t>
            </a:r>
          </a:p>
          <a:p>
            <a:pPr>
              <a:buNone/>
            </a:pPr>
            <a:r>
              <a:rPr lang="sk-SK" dirty="0" smtClean="0"/>
              <a:t>    sociálne blaho</a:t>
            </a:r>
          </a:p>
          <a:p>
            <a:r>
              <a:rPr lang="sk-SK" dirty="0" smtClean="0"/>
              <a:t>Opak choroby</a:t>
            </a:r>
          </a:p>
          <a:p>
            <a:r>
              <a:rPr lang="sk-SK" dirty="0" smtClean="0"/>
              <a:t>Stav pohody </a:t>
            </a:r>
          </a:p>
          <a:p>
            <a:pPr>
              <a:buNone/>
            </a:pPr>
            <a:r>
              <a:rPr lang="sk-SK" dirty="0" smtClean="0"/>
              <a:t>    organizmu</a:t>
            </a:r>
          </a:p>
          <a:p>
            <a:pPr>
              <a:buFont typeface="Wingdings" pitchFamily="2" charset="2"/>
              <a:buChar char="§"/>
            </a:pPr>
            <a:endParaRPr lang="sk-SK" dirty="0"/>
          </a:p>
        </p:txBody>
      </p:sp>
      <p:pic>
        <p:nvPicPr>
          <p:cNvPr id="1026" name="Picture 2"/>
          <p:cNvPicPr>
            <a:picLocks noChangeAspect="1" noChangeArrowheads="1"/>
          </p:cNvPicPr>
          <p:nvPr/>
        </p:nvPicPr>
        <p:blipFill>
          <a:blip r:embed="rId2"/>
          <a:srcRect/>
          <a:stretch>
            <a:fillRect/>
          </a:stretch>
        </p:blipFill>
        <p:spPr bwMode="auto">
          <a:xfrm>
            <a:off x="4071934" y="1428736"/>
            <a:ext cx="3929089" cy="542926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643050"/>
          </a:xfrm>
          <a:solidFill>
            <a:schemeClr val="accent2">
              <a:lumMod val="60000"/>
              <a:lumOff val="40000"/>
            </a:schemeClr>
          </a:solidFill>
        </p:spPr>
        <p:txBody>
          <a:bodyPr>
            <a:normAutofit/>
          </a:bodyPr>
          <a:lstStyle/>
          <a:p>
            <a:r>
              <a:rPr lang="sk-SK" dirty="0" smtClean="0"/>
              <a:t>Bezpečnosť </a:t>
            </a:r>
            <a:endParaRPr lang="sk-SK" dirty="0"/>
          </a:p>
        </p:txBody>
      </p:sp>
      <p:sp>
        <p:nvSpPr>
          <p:cNvPr id="3" name="Zástupný symbol pro obsah 2"/>
          <p:cNvSpPr>
            <a:spLocks noGrp="1"/>
          </p:cNvSpPr>
          <p:nvPr>
            <p:ph idx="1"/>
          </p:nvPr>
        </p:nvSpPr>
        <p:spPr>
          <a:xfrm>
            <a:off x="0" y="1643050"/>
            <a:ext cx="9144000" cy="5214950"/>
          </a:xfrm>
          <a:solidFill>
            <a:schemeClr val="accent2">
              <a:lumMod val="60000"/>
              <a:lumOff val="40000"/>
            </a:schemeClr>
          </a:solidFill>
        </p:spPr>
        <p:txBody>
          <a:bodyPr>
            <a:normAutofit fontScale="92500"/>
          </a:bodyPr>
          <a:lstStyle/>
          <a:p>
            <a:pPr>
              <a:buFont typeface="Wingdings" pitchFamily="2" charset="2"/>
              <a:buChar char="Ø"/>
            </a:pPr>
            <a:r>
              <a:rPr lang="sk-SK" dirty="0" smtClean="0"/>
              <a:t> Dôležité je odstrániť zbytočné zdroje nebezpečenstva, a tak predchádzať nehodám. Zmeny však treba robiť postupne a len také, ktoré sú nevyhnutné, aby sa známe prostredie nestalo odrazu pre chorého cudzím</a:t>
            </a:r>
          </a:p>
          <a:p>
            <a:pPr>
              <a:buFont typeface="Wingdings" pitchFamily="2" charset="2"/>
              <a:buChar char="Ø"/>
            </a:pPr>
            <a:endParaRPr lang="sk-SK" dirty="0" smtClean="0"/>
          </a:p>
          <a:p>
            <a:pPr>
              <a:buFont typeface="Wingdings" pitchFamily="2" charset="2"/>
              <a:buChar char="Ø"/>
            </a:pPr>
            <a:r>
              <a:rPr lang="sk-SK" dirty="0" smtClean="0"/>
              <a:t>  je prezieravé dodržiavať prehľadnosť a pravidelnosť v       </a:t>
            </a:r>
          </a:p>
          <a:p>
            <a:pPr>
              <a:buNone/>
            </a:pPr>
            <a:r>
              <a:rPr lang="sk-SK" dirty="0" smtClean="0"/>
              <a:t>      odkladaní drobných vecí, napr. okuliarov, peňaženky (so symbolickým obsahom peňazí), ktoré by mali byť vždy len na jednom mieste. Kľúče a hlavne doklady a šperky, je potrebné dať na bezpečné miesto</a:t>
            </a:r>
          </a:p>
          <a:p>
            <a:endParaRPr lang="sk-SK"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a:solidFill>
            <a:schemeClr val="accent2">
              <a:lumMod val="60000"/>
              <a:lumOff val="40000"/>
            </a:schemeClr>
          </a:solidFill>
        </p:spPr>
        <p:txBody>
          <a:bodyPr/>
          <a:lstStyle/>
          <a:p>
            <a:pPr>
              <a:buFont typeface="Wingdings" pitchFamily="2" charset="2"/>
              <a:buChar char="Ø"/>
            </a:pPr>
            <a:r>
              <a:rPr lang="sk-SK" dirty="0" smtClean="0"/>
              <a:t>Zabezpečenie okien, dverí, elektrina, plyn, schodište, vhodné osvetlenie</a:t>
            </a:r>
          </a:p>
          <a:p>
            <a:pPr>
              <a:buFont typeface="Wingdings" pitchFamily="2" charset="2"/>
              <a:buChar char="Ø"/>
            </a:pPr>
            <a:r>
              <a:rPr lang="sk-SK" dirty="0" smtClean="0"/>
              <a:t>Pozor na uskladnenie potravín, liekov, chemikálií, ostrých predmetov</a:t>
            </a:r>
          </a:p>
          <a:p>
            <a:pPr>
              <a:buFont typeface="Wingdings" pitchFamily="2" charset="2"/>
              <a:buChar char="Ø"/>
            </a:pPr>
            <a:r>
              <a:rPr lang="sk-SK" dirty="0" smtClean="0"/>
              <a:t>Chorý by mal mať pri sebe nejaké identifikačné údaje a my by sme mali mať jeho fotografiu, v prípade, že bude potrebné ho hľadať</a:t>
            </a:r>
            <a:endParaRPr lang="sk-SK"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785918"/>
          </a:xfrm>
          <a:solidFill>
            <a:schemeClr val="accent5">
              <a:lumMod val="20000"/>
              <a:lumOff val="80000"/>
            </a:schemeClr>
          </a:solidFill>
        </p:spPr>
        <p:txBody>
          <a:bodyPr/>
          <a:lstStyle/>
          <a:p>
            <a:r>
              <a:rPr lang="sk-SK" dirty="0" smtClean="0"/>
              <a:t>Imobilný človek</a:t>
            </a:r>
            <a:endParaRPr lang="sk-SK" dirty="0"/>
          </a:p>
        </p:txBody>
      </p:sp>
      <p:sp>
        <p:nvSpPr>
          <p:cNvPr id="3" name="Zástupný symbol pro obsah 2"/>
          <p:cNvSpPr>
            <a:spLocks noGrp="1"/>
          </p:cNvSpPr>
          <p:nvPr>
            <p:ph idx="1"/>
          </p:nvPr>
        </p:nvSpPr>
        <p:spPr>
          <a:xfrm>
            <a:off x="500034" y="1714488"/>
            <a:ext cx="8229600" cy="4525963"/>
          </a:xfrm>
          <a:solidFill>
            <a:schemeClr val="accent5">
              <a:lumMod val="20000"/>
              <a:lumOff val="80000"/>
            </a:schemeClr>
          </a:solidFill>
          <a:ln>
            <a:solidFill>
              <a:schemeClr val="bg2">
                <a:lumMod val="75000"/>
              </a:schemeClr>
            </a:solidFill>
          </a:ln>
        </p:spPr>
        <p:txBody>
          <a:bodyPr/>
          <a:lstStyle/>
          <a:p>
            <a:pPr>
              <a:buFont typeface="Wingdings" pitchFamily="2" charset="2"/>
              <a:buChar char="Ø"/>
            </a:pPr>
            <a:r>
              <a:rPr lang="sk-SK" dirty="0" smtClean="0"/>
              <a:t>Domáca starostlivosť je náročná na fyzický a psychický stav opatrovateľa, časovo náročná – opatrovateľ je v službe 24 hod. denne </a:t>
            </a:r>
          </a:p>
          <a:p>
            <a:pPr>
              <a:buFont typeface="Wingdings" pitchFamily="2" charset="2"/>
              <a:buChar char="Ø"/>
            </a:pPr>
            <a:endParaRPr lang="sk-SK" dirty="0" smtClean="0"/>
          </a:p>
          <a:p>
            <a:pPr>
              <a:buFont typeface="Wingdings" pitchFamily="2" charset="2"/>
              <a:buChar char="Ø"/>
            </a:pPr>
            <a:endParaRPr lang="sk-SK" dirty="0"/>
          </a:p>
        </p:txBody>
      </p:sp>
      <p:sp>
        <p:nvSpPr>
          <p:cNvPr id="7" name="Zástupný symbol pro obsah 2"/>
          <p:cNvSpPr txBox="1">
            <a:spLocks/>
          </p:cNvSpPr>
          <p:nvPr/>
        </p:nvSpPr>
        <p:spPr>
          <a:xfrm>
            <a:off x="0" y="1714488"/>
            <a:ext cx="9144000" cy="5143512"/>
          </a:xfrm>
          <a:prstGeom prst="rect">
            <a:avLst/>
          </a:prstGeom>
          <a:solidFill>
            <a:schemeClr val="accent5">
              <a:lumMod val="20000"/>
              <a:lumOff val="80000"/>
            </a:schemeClr>
          </a:solidFill>
          <a:ln>
            <a:solidFill>
              <a:schemeClr val="bg2">
                <a:lumMod val="75000"/>
              </a:schemeClr>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sk-SK" sz="3200" b="0" i="0" u="none" strike="noStrike" kern="1200" cap="none" spc="0" normalizeH="0" baseline="0" noProof="0" dirty="0" smtClean="0">
                <a:ln>
                  <a:noFill/>
                </a:ln>
                <a:solidFill>
                  <a:schemeClr val="tx1"/>
                </a:solidFill>
                <a:effectLst/>
                <a:uLnTx/>
                <a:uFillTx/>
                <a:latin typeface="+mn-lt"/>
                <a:ea typeface="+mn-ea"/>
                <a:cs typeface="+mn-cs"/>
              </a:rPr>
              <a:t>Domáca starostlivosť je náročná na fyzický a psychický stav opatrovateľa, časovo náročná – opatrovateľ je v službe 24 hod. denne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lang="sk-SK" sz="3200"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sk-SK"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sk-SK"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sk-SK"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sk-SK"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1028" name="Picture 4"/>
          <p:cNvPicPr>
            <a:picLocks noChangeAspect="1" noChangeArrowheads="1"/>
          </p:cNvPicPr>
          <p:nvPr/>
        </p:nvPicPr>
        <p:blipFill>
          <a:blip r:embed="rId2"/>
          <a:srcRect/>
          <a:stretch>
            <a:fillRect/>
          </a:stretch>
        </p:blipFill>
        <p:spPr bwMode="auto">
          <a:xfrm>
            <a:off x="2928926" y="3429000"/>
            <a:ext cx="3571900" cy="278608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chemeClr val="accent6">
              <a:lumMod val="40000"/>
              <a:lumOff val="60000"/>
            </a:schemeClr>
          </a:solidFill>
        </p:spPr>
        <p:txBody>
          <a:bodyPr/>
          <a:lstStyle/>
          <a:p>
            <a:r>
              <a:rPr lang="sk-SK" dirty="0" smtClean="0"/>
              <a:t>Materiálne zabezpečenie</a:t>
            </a:r>
            <a:endParaRPr lang="sk-SK" dirty="0"/>
          </a:p>
        </p:txBody>
      </p:sp>
      <p:sp>
        <p:nvSpPr>
          <p:cNvPr id="3" name="Zástupný symbol pro obsah 2"/>
          <p:cNvSpPr>
            <a:spLocks noGrp="1"/>
          </p:cNvSpPr>
          <p:nvPr>
            <p:ph idx="1"/>
          </p:nvPr>
        </p:nvSpPr>
        <p:spPr>
          <a:xfrm>
            <a:off x="0" y="1571612"/>
            <a:ext cx="9144000" cy="5286388"/>
          </a:xfrm>
          <a:solidFill>
            <a:schemeClr val="accent6">
              <a:lumMod val="40000"/>
              <a:lumOff val="60000"/>
            </a:schemeClr>
          </a:solidFill>
        </p:spPr>
        <p:txBody>
          <a:bodyPr/>
          <a:lstStyle/>
          <a:p>
            <a:pPr>
              <a:buFont typeface="Wingdings" pitchFamily="2" charset="2"/>
              <a:buChar char="Ø"/>
            </a:pPr>
            <a:r>
              <a:rPr lang="sk-SK" dirty="0" smtClean="0"/>
              <a:t>Polohovacia posteľ s </a:t>
            </a:r>
            <a:r>
              <a:rPr lang="sk-SK" dirty="0" err="1" smtClean="0"/>
              <a:t>antidekubitným</a:t>
            </a:r>
            <a:r>
              <a:rPr lang="sk-SK" dirty="0" smtClean="0"/>
              <a:t> matracom alebo </a:t>
            </a:r>
            <a:r>
              <a:rPr lang="sk-SK" dirty="0" err="1" smtClean="0"/>
              <a:t>antidekubitnou</a:t>
            </a:r>
            <a:r>
              <a:rPr lang="sk-SK" dirty="0" smtClean="0"/>
              <a:t> podložkou</a:t>
            </a:r>
          </a:p>
          <a:p>
            <a:pPr>
              <a:buFont typeface="Wingdings" pitchFamily="2" charset="2"/>
              <a:buChar char="Ø"/>
            </a:pPr>
            <a:r>
              <a:rPr lang="sk-SK" dirty="0" smtClean="0"/>
              <a:t>Dostatok posteľného a osobného </a:t>
            </a:r>
            <a:r>
              <a:rPr lang="sk-SK" dirty="0" err="1" smtClean="0"/>
              <a:t>prádla</a:t>
            </a:r>
            <a:endParaRPr lang="sk-SK" dirty="0" smtClean="0"/>
          </a:p>
          <a:p>
            <a:pPr>
              <a:buFont typeface="Wingdings" pitchFamily="2" charset="2"/>
              <a:buChar char="Ø"/>
            </a:pPr>
            <a:r>
              <a:rPr lang="sk-SK" dirty="0" smtClean="0"/>
              <a:t>Podložné plienky a </a:t>
            </a:r>
            <a:r>
              <a:rPr lang="sk-SK" dirty="0" err="1" smtClean="0"/>
              <a:t>pampersky</a:t>
            </a:r>
            <a:endParaRPr lang="sk-SK" dirty="0" smtClean="0"/>
          </a:p>
          <a:p>
            <a:pPr>
              <a:buFont typeface="Wingdings" pitchFamily="2" charset="2"/>
              <a:buChar char="Ø"/>
            </a:pPr>
            <a:r>
              <a:rPr lang="sk-SK" dirty="0" smtClean="0"/>
              <a:t>Polohovacie podložky</a:t>
            </a:r>
          </a:p>
          <a:p>
            <a:pPr>
              <a:buFont typeface="Wingdings" pitchFamily="2" charset="2"/>
              <a:buChar char="Ø"/>
            </a:pPr>
            <a:r>
              <a:rPr lang="sk-SK" dirty="0" smtClean="0"/>
              <a:t>Dostatok hygienických potrieb</a:t>
            </a:r>
          </a:p>
          <a:p>
            <a:pPr>
              <a:buFont typeface="Wingdings" pitchFamily="2" charset="2"/>
              <a:buChar char="Ø"/>
            </a:pPr>
            <a:r>
              <a:rPr lang="sk-SK" dirty="0" smtClean="0"/>
              <a:t>Masážne gély, masti na prevenciu dekubitov</a:t>
            </a:r>
          </a:p>
          <a:p>
            <a:pPr>
              <a:buFont typeface="Wingdings" pitchFamily="2" charset="2"/>
              <a:buChar char="Ø"/>
            </a:pPr>
            <a:endParaRPr lang="sk-SK" dirty="0" smtClean="0"/>
          </a:p>
          <a:p>
            <a:pPr>
              <a:buFont typeface="Wingdings" pitchFamily="2" charset="2"/>
              <a:buChar char="Ø"/>
            </a:pPr>
            <a:endParaRPr lang="sk-SK"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pic>
        <p:nvPicPr>
          <p:cNvPr id="3074" name="Picture 2"/>
          <p:cNvPicPr>
            <a:picLocks noGrp="1" noChangeAspect="1" noChangeArrowheads="1"/>
          </p:cNvPicPr>
          <p:nvPr>
            <p:ph idx="1"/>
          </p:nvPr>
        </p:nvPicPr>
        <p:blipFill>
          <a:blip r:embed="rId2"/>
          <a:srcRect/>
          <a:stretch>
            <a:fillRect/>
          </a:stretch>
        </p:blipFill>
        <p:spPr bwMode="auto">
          <a:xfrm>
            <a:off x="142844" y="142852"/>
            <a:ext cx="2923335" cy="240457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6715140" y="0"/>
            <a:ext cx="2143125" cy="21431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3571868" y="3857628"/>
            <a:ext cx="1571636" cy="2466975"/>
          </a:xfrm>
          <a:prstGeom prst="rect">
            <a:avLst/>
          </a:prstGeom>
          <a:solidFill>
            <a:schemeClr val="accent3">
              <a:lumMod val="20000"/>
              <a:lumOff val="80000"/>
            </a:schemeClr>
          </a:solid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7072330" y="2214554"/>
            <a:ext cx="1714512" cy="1857388"/>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5429256" y="4286256"/>
            <a:ext cx="3429024" cy="2214578"/>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4714876" y="0"/>
            <a:ext cx="2071702" cy="1928826"/>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a:srcRect/>
          <a:stretch>
            <a:fillRect/>
          </a:stretch>
        </p:blipFill>
        <p:spPr bwMode="auto">
          <a:xfrm>
            <a:off x="3071802" y="0"/>
            <a:ext cx="2143125" cy="2643182"/>
          </a:xfrm>
          <a:prstGeom prst="rect">
            <a:avLst/>
          </a:prstGeom>
          <a:noFill/>
          <a:ln w="9525">
            <a:noFill/>
            <a:miter lim="800000"/>
            <a:headEnd/>
            <a:tailEnd/>
          </a:ln>
          <a:effectLst/>
        </p:spPr>
      </p:pic>
      <p:pic>
        <p:nvPicPr>
          <p:cNvPr id="3081" name="Picture 9"/>
          <p:cNvPicPr>
            <a:picLocks noChangeAspect="1" noChangeArrowheads="1"/>
          </p:cNvPicPr>
          <p:nvPr/>
        </p:nvPicPr>
        <p:blipFill>
          <a:blip r:embed="rId9"/>
          <a:srcRect/>
          <a:stretch>
            <a:fillRect/>
          </a:stretch>
        </p:blipFill>
        <p:spPr bwMode="auto">
          <a:xfrm>
            <a:off x="5286380" y="2357430"/>
            <a:ext cx="1571636" cy="1714504"/>
          </a:xfrm>
          <a:prstGeom prst="rect">
            <a:avLst/>
          </a:prstGeom>
          <a:noFill/>
          <a:ln w="9525">
            <a:noFill/>
            <a:miter lim="800000"/>
            <a:headEnd/>
            <a:tailEnd/>
          </a:ln>
          <a:effectLst/>
        </p:spPr>
      </p:pic>
      <p:pic>
        <p:nvPicPr>
          <p:cNvPr id="2051" name="Picture 3"/>
          <p:cNvPicPr>
            <a:picLocks noChangeAspect="1" noChangeArrowheads="1"/>
          </p:cNvPicPr>
          <p:nvPr/>
        </p:nvPicPr>
        <p:blipFill>
          <a:blip r:embed="rId10"/>
          <a:srcRect/>
          <a:stretch>
            <a:fillRect/>
          </a:stretch>
        </p:blipFill>
        <p:spPr bwMode="auto">
          <a:xfrm>
            <a:off x="0" y="3786190"/>
            <a:ext cx="3147985" cy="28575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rgbClr val="FF9900"/>
          </a:solidFill>
        </p:spPr>
        <p:txBody>
          <a:bodyPr/>
          <a:lstStyle/>
          <a:p>
            <a:r>
              <a:rPr lang="sk-SK" dirty="0" smtClean="0"/>
              <a:t>Pomôcky a pomoc pre imobilných</a:t>
            </a:r>
            <a:endParaRPr lang="sk-SK" dirty="0"/>
          </a:p>
        </p:txBody>
      </p:sp>
      <p:sp>
        <p:nvSpPr>
          <p:cNvPr id="3" name="Zástupný symbol pro obsah 2"/>
          <p:cNvSpPr>
            <a:spLocks noGrp="1"/>
          </p:cNvSpPr>
          <p:nvPr>
            <p:ph idx="1"/>
          </p:nvPr>
        </p:nvSpPr>
        <p:spPr>
          <a:xfrm>
            <a:off x="0" y="1571612"/>
            <a:ext cx="9144000" cy="5286388"/>
          </a:xfrm>
          <a:solidFill>
            <a:srgbClr val="FF9933"/>
          </a:solidFill>
        </p:spPr>
        <p:txBody>
          <a:bodyPr>
            <a:normAutofit/>
          </a:bodyPr>
          <a:lstStyle/>
          <a:p>
            <a:pPr>
              <a:buFont typeface="Wingdings" pitchFamily="2" charset="2"/>
              <a:buChar char="Ø"/>
            </a:pPr>
            <a:r>
              <a:rPr lang="sk-SK" dirty="0" smtClean="0"/>
              <a:t>Je veľa druhov pomôcok a tiež aj </a:t>
            </a:r>
            <a:r>
              <a:rPr lang="sk-SK" dirty="0" err="1" smtClean="0"/>
              <a:t>pampersky</a:t>
            </a:r>
            <a:r>
              <a:rPr lang="sk-SK" dirty="0" smtClean="0"/>
              <a:t>, podložné plienky, výživové doplnky, ktoré si  môžeme nechať predpísať na </a:t>
            </a:r>
            <a:r>
              <a:rPr lang="sk-SK" dirty="0" err="1" smtClean="0"/>
              <a:t>doporučenie</a:t>
            </a:r>
            <a:r>
              <a:rPr lang="sk-SK" dirty="0" smtClean="0"/>
              <a:t> lekára – špecialistu, obvodnému lekárovi</a:t>
            </a:r>
          </a:p>
          <a:p>
            <a:pPr>
              <a:buFont typeface="Wingdings" pitchFamily="2" charset="2"/>
              <a:buChar char="Ø"/>
            </a:pPr>
            <a:r>
              <a:rPr lang="sk-SK" dirty="0" smtClean="0"/>
              <a:t>Existuje služba- ADOS, ktorá zabezpečuje okrem základnej ošetrovateľskej starostlivosti, t.j. odbery, injekcie, ošetrovanie rán a dekubitov aj rehabilitačnú </a:t>
            </a:r>
            <a:r>
              <a:rPr lang="sk-SK" dirty="0" err="1" smtClean="0"/>
              <a:t>činnosť,ktorá</a:t>
            </a:r>
            <a:r>
              <a:rPr lang="sk-SK" dirty="0" smtClean="0"/>
              <a:t> je dôležitá a to hlavne po CMP a úrazoch</a:t>
            </a:r>
          </a:p>
          <a:p>
            <a:endParaRPr lang="sk-SK" dirty="0" smtClean="0"/>
          </a:p>
          <a:p>
            <a:endParaRPr lang="sk-SK"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rgbClr val="FFFF00"/>
          </a:solidFill>
        </p:spPr>
        <p:txBody>
          <a:bodyPr/>
          <a:lstStyle/>
          <a:p>
            <a:r>
              <a:rPr lang="sk-SK" dirty="0" smtClean="0"/>
              <a:t>Starostlivosť o imobilného človeka </a:t>
            </a:r>
            <a:endParaRPr lang="sk-SK" dirty="0"/>
          </a:p>
        </p:txBody>
      </p:sp>
      <p:sp>
        <p:nvSpPr>
          <p:cNvPr id="3" name="Zástupný symbol pro obsah 2"/>
          <p:cNvSpPr>
            <a:spLocks noGrp="1"/>
          </p:cNvSpPr>
          <p:nvPr>
            <p:ph idx="1"/>
          </p:nvPr>
        </p:nvSpPr>
        <p:spPr>
          <a:xfrm>
            <a:off x="0" y="1571612"/>
            <a:ext cx="9144000" cy="5286388"/>
          </a:xfrm>
          <a:solidFill>
            <a:srgbClr val="FFFF00"/>
          </a:solidFill>
        </p:spPr>
        <p:txBody>
          <a:bodyPr>
            <a:normAutofit lnSpcReduction="10000"/>
          </a:bodyPr>
          <a:lstStyle/>
          <a:p>
            <a:pPr>
              <a:buFont typeface="Wingdings" pitchFamily="2" charset="2"/>
              <a:buChar char="Ø"/>
            </a:pPr>
            <a:r>
              <a:rPr lang="sk-SK" dirty="0" smtClean="0"/>
              <a:t>Hygiena: hlava (vlasy, oči, nos, ústna dutina, uši)</a:t>
            </a:r>
          </a:p>
          <a:p>
            <a:pPr>
              <a:buNone/>
            </a:pPr>
            <a:r>
              <a:rPr lang="sk-SK" dirty="0" smtClean="0"/>
              <a:t>    končatiny:(nechty, masáž hlavne DK - päty)</a:t>
            </a:r>
          </a:p>
          <a:p>
            <a:pPr>
              <a:buNone/>
            </a:pPr>
            <a:r>
              <a:rPr lang="sk-SK" dirty="0" smtClean="0"/>
              <a:t>    trup: ( pravidelné umývanie a masáž chrbta a krížovej oblasti)</a:t>
            </a:r>
          </a:p>
          <a:p>
            <a:pPr>
              <a:buNone/>
            </a:pPr>
            <a:r>
              <a:rPr lang="sk-SK" dirty="0" smtClean="0"/>
              <a:t>    pravidelné </a:t>
            </a:r>
            <a:r>
              <a:rPr lang="sk-SK" dirty="0" err="1" smtClean="0"/>
              <a:t>prebalovanie</a:t>
            </a:r>
            <a:r>
              <a:rPr lang="sk-SK" dirty="0" smtClean="0"/>
              <a:t> alebo vysádzanie na </a:t>
            </a:r>
            <a:r>
              <a:rPr lang="sk-SK" dirty="0" err="1" smtClean="0"/>
              <a:t>klozet</a:t>
            </a:r>
            <a:r>
              <a:rPr lang="sk-SK" dirty="0" smtClean="0"/>
              <a:t>, či podkladanie misy</a:t>
            </a:r>
          </a:p>
          <a:p>
            <a:pPr>
              <a:buFont typeface="Wingdings" pitchFamily="2" charset="2"/>
              <a:buChar char="Ø"/>
            </a:pPr>
            <a:r>
              <a:rPr lang="sk-SK" dirty="0" smtClean="0"/>
              <a:t>Polohovanie – podkladanie </a:t>
            </a:r>
            <a:r>
              <a:rPr lang="sk-SK" dirty="0" err="1" smtClean="0"/>
              <a:t>antidekubitných</a:t>
            </a:r>
            <a:r>
              <a:rPr lang="sk-SK" dirty="0" smtClean="0"/>
              <a:t> podložiek ( najlepší systém </a:t>
            </a:r>
            <a:r>
              <a:rPr lang="sk-SK" dirty="0" err="1" smtClean="0"/>
              <a:t>pr.bok</a:t>
            </a:r>
            <a:r>
              <a:rPr lang="sk-SK" dirty="0" smtClean="0"/>
              <a:t>, ľavý bok, chrbát – vtedy vo zvýšenej polohe, kvôli dýchaniu)</a:t>
            </a:r>
          </a:p>
          <a:p>
            <a:pPr>
              <a:buNone/>
            </a:pPr>
            <a:r>
              <a:rPr lang="sk-SK" dirty="0" smtClean="0"/>
              <a:t>     </a:t>
            </a:r>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00174"/>
          </a:xfrm>
          <a:solidFill>
            <a:schemeClr val="bg1">
              <a:lumMod val="75000"/>
            </a:schemeClr>
          </a:solidFill>
        </p:spPr>
        <p:txBody>
          <a:bodyPr/>
          <a:lstStyle/>
          <a:p>
            <a:r>
              <a:rPr lang="sk-SK" dirty="0" smtClean="0"/>
              <a:t>Staráme sa, aby:</a:t>
            </a:r>
            <a:endParaRPr lang="sk-SK" dirty="0"/>
          </a:p>
        </p:txBody>
      </p:sp>
      <p:sp>
        <p:nvSpPr>
          <p:cNvPr id="3" name="Zástupný symbol pro obsah 2"/>
          <p:cNvSpPr>
            <a:spLocks noGrp="1"/>
          </p:cNvSpPr>
          <p:nvPr>
            <p:ph idx="1"/>
          </p:nvPr>
        </p:nvSpPr>
        <p:spPr>
          <a:xfrm>
            <a:off x="0" y="1500174"/>
            <a:ext cx="9144000" cy="5357826"/>
          </a:xfrm>
          <a:solidFill>
            <a:schemeClr val="bg1">
              <a:lumMod val="75000"/>
            </a:schemeClr>
          </a:solidFill>
        </p:spPr>
        <p:txBody>
          <a:bodyPr/>
          <a:lstStyle/>
          <a:p>
            <a:pPr>
              <a:buFont typeface="Wingdings" pitchFamily="2" charset="2"/>
              <a:buChar char="Ø"/>
            </a:pPr>
            <a:r>
              <a:rPr lang="sk-SK" dirty="0" smtClean="0"/>
              <a:t>ležiaci človek mal aj pravidelný prísun čerstvého vzduchu</a:t>
            </a:r>
          </a:p>
          <a:p>
            <a:pPr>
              <a:buFont typeface="Wingdings" pitchFamily="2" charset="2"/>
              <a:buChar char="Ø"/>
            </a:pPr>
            <a:r>
              <a:rPr lang="sk-SK" dirty="0" smtClean="0"/>
              <a:t>strava bola bohatá na vitamíny, minerály, vlákninu a hlavne dostatok </a:t>
            </a:r>
          </a:p>
          <a:p>
            <a:pPr>
              <a:buNone/>
            </a:pPr>
            <a:r>
              <a:rPr lang="sk-SK" dirty="0" smtClean="0"/>
              <a:t>     tekutín (pozor na nízky, ale aj</a:t>
            </a:r>
          </a:p>
          <a:p>
            <a:pPr>
              <a:buNone/>
            </a:pPr>
            <a:r>
              <a:rPr lang="sk-SK" dirty="0" smtClean="0"/>
              <a:t>     nadmerný príjem)</a:t>
            </a:r>
          </a:p>
          <a:p>
            <a:pPr>
              <a:buFont typeface="Wingdings" pitchFamily="2" charset="2"/>
              <a:buChar char="Ø"/>
            </a:pPr>
            <a:r>
              <a:rPr lang="sk-SK" dirty="0" smtClean="0"/>
              <a:t>jedlo bolo primeranej teploty, konzistencie a hustoty ( mleté, mixované, tekuté)</a:t>
            </a:r>
          </a:p>
          <a:p>
            <a:pPr>
              <a:buFont typeface="Wingdings" pitchFamily="2" charset="2"/>
              <a:buChar char="Ø"/>
            </a:pPr>
            <a:endParaRPr lang="sk-SK" dirty="0" smtClean="0"/>
          </a:p>
          <a:p>
            <a:pPr>
              <a:buFont typeface="Wingdings" pitchFamily="2" charset="2"/>
              <a:buChar char="Ø"/>
            </a:pPr>
            <a:endParaRPr lang="sk-SK" dirty="0"/>
          </a:p>
        </p:txBody>
      </p:sp>
      <p:pic>
        <p:nvPicPr>
          <p:cNvPr id="2051" name="Picture 3"/>
          <p:cNvPicPr>
            <a:picLocks noChangeAspect="1" noChangeArrowheads="1"/>
          </p:cNvPicPr>
          <p:nvPr/>
        </p:nvPicPr>
        <p:blipFill>
          <a:blip r:embed="rId2"/>
          <a:srcRect/>
          <a:stretch>
            <a:fillRect/>
          </a:stretch>
        </p:blipFill>
        <p:spPr bwMode="auto">
          <a:xfrm>
            <a:off x="6000760" y="2143116"/>
            <a:ext cx="1571636" cy="22145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sk-SK" dirty="0" smtClean="0"/>
              <a:t/>
            </a:r>
            <a:br>
              <a:rPr lang="sk-SK" dirty="0" smtClean="0"/>
            </a:br>
            <a:endParaRPr lang="sk-SK" dirty="0"/>
          </a:p>
        </p:txBody>
      </p:sp>
      <p:sp>
        <p:nvSpPr>
          <p:cNvPr id="7" name="Zástupný symbol pro obsah 2"/>
          <p:cNvSpPr txBox="1">
            <a:spLocks/>
          </p:cNvSpPr>
          <p:nvPr/>
        </p:nvSpPr>
        <p:spPr>
          <a:xfrm>
            <a:off x="0" y="0"/>
            <a:ext cx="9144000" cy="6858000"/>
          </a:xfrm>
          <a:prstGeom prst="rect">
            <a:avLst/>
          </a:prstGeom>
          <a:solidFill>
            <a:schemeClr val="accent6">
              <a:lumMod val="60000"/>
              <a:lumOff val="40000"/>
            </a:schemeClr>
          </a:solidFill>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sk-SK" sz="3200" b="0" i="0" u="none" strike="noStrike" kern="1200" cap="none" spc="0" normalizeH="0" baseline="0" noProof="0" dirty="0" smtClean="0">
                <a:ln>
                  <a:noFill/>
                </a:ln>
                <a:solidFill>
                  <a:schemeClr val="tx1"/>
                </a:solidFill>
                <a:effectLst/>
                <a:uLnTx/>
                <a:uFillTx/>
                <a:latin typeface="+mn-lt"/>
                <a:ea typeface="+mn-ea"/>
                <a:cs typeface="+mn-cs"/>
              </a:rPr>
              <a:t>Aj imobilný človek, ktorý sa nám nezdá byť už veľmi vnímavý, vie veľmi citlivo reagovať na prostredie: hlasy, hudba, vône, dotyky .</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sk-SK" sz="3200" b="0" i="0" u="none" strike="noStrike" kern="1200" cap="none" spc="0" normalizeH="0" baseline="0" noProof="0" dirty="0" smtClean="0">
              <a:ln>
                <a:noFill/>
              </a:ln>
              <a:solidFill>
                <a:schemeClr val="tx1"/>
              </a:solidFill>
              <a:effectLst/>
              <a:uLnTx/>
              <a:uFillTx/>
              <a:latin typeface="+mn-lt"/>
              <a:ea typeface="+mn-ea"/>
              <a:cs typeface="+mn-cs"/>
            </a:endParaRPr>
          </a:p>
          <a:p>
            <a:pPr marL="1257300" lvl="2" indent="-342900">
              <a:spcBef>
                <a:spcPct val="20000"/>
              </a:spcBef>
              <a:defRPr/>
            </a:pPr>
            <a:endParaRPr kumimoji="0" lang="sk-SK"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sk-SK" sz="3200" dirty="0" smtClean="0"/>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sk-SK" sz="3200" b="0" i="0" u="none" strike="noStrike" kern="1200" cap="none" spc="0" normalizeH="0" baseline="0" noProof="0" dirty="0" smtClean="0">
                <a:ln>
                  <a:noFill/>
                </a:ln>
                <a:solidFill>
                  <a:schemeClr val="tx1"/>
                </a:solidFill>
                <a:effectLst/>
                <a:uLnTx/>
                <a:uFillTx/>
                <a:latin typeface="+mn-lt"/>
                <a:ea typeface="+mn-ea"/>
                <a:cs typeface="+mn-cs"/>
              </a:rPr>
              <a:t>Je dôležité, aby bol v peknom upravenom prostredí, s ľuďmi, od ktorých cíti lásku a záujem</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Ø"/>
              <a:tabLst/>
              <a:defRPr/>
            </a:pPr>
            <a:endParaRPr kumimoji="0" lang="sk-SK"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5124" name="Picture 4"/>
          <p:cNvPicPr>
            <a:picLocks noChangeAspect="1" noChangeArrowheads="1"/>
          </p:cNvPicPr>
          <p:nvPr/>
        </p:nvPicPr>
        <p:blipFill>
          <a:blip r:embed="rId2"/>
          <a:srcRect/>
          <a:stretch>
            <a:fillRect/>
          </a:stretch>
        </p:blipFill>
        <p:spPr bwMode="auto">
          <a:xfrm>
            <a:off x="3786182" y="4714884"/>
            <a:ext cx="2019300" cy="2143116"/>
          </a:xfrm>
          <a:prstGeom prst="rect">
            <a:avLst/>
          </a:prstGeom>
          <a:solidFill>
            <a:schemeClr val="accent6">
              <a:lumMod val="60000"/>
              <a:lumOff val="40000"/>
            </a:schemeClr>
          </a:solidFill>
          <a:ln w="9525">
            <a:noFill/>
            <a:miter lim="800000"/>
            <a:headEnd/>
            <a:tailEnd/>
          </a:ln>
          <a:effectLst/>
        </p:spPr>
      </p:pic>
      <p:pic>
        <p:nvPicPr>
          <p:cNvPr id="5125" name="Picture 5"/>
          <p:cNvPicPr>
            <a:picLocks noChangeAspect="1" noChangeArrowheads="1"/>
          </p:cNvPicPr>
          <p:nvPr/>
        </p:nvPicPr>
        <p:blipFill>
          <a:blip r:embed="rId3"/>
          <a:srcRect/>
          <a:stretch>
            <a:fillRect/>
          </a:stretch>
        </p:blipFill>
        <p:spPr bwMode="auto">
          <a:xfrm>
            <a:off x="5857884" y="1785926"/>
            <a:ext cx="2867025" cy="1590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417638"/>
          </a:xfrm>
          <a:solidFill>
            <a:srgbClr val="FFFF00"/>
          </a:solidFill>
        </p:spPr>
        <p:txBody>
          <a:bodyPr/>
          <a:lstStyle/>
          <a:p>
            <a:r>
              <a:rPr lang="sk-SK" dirty="0" smtClean="0"/>
              <a:t>Iná ako domáca starostlivosť</a:t>
            </a:r>
            <a:endParaRPr lang="sk-SK" dirty="0"/>
          </a:p>
        </p:txBody>
      </p:sp>
      <p:sp>
        <p:nvSpPr>
          <p:cNvPr id="3" name="Zástupný symbol pro obsah 2"/>
          <p:cNvSpPr>
            <a:spLocks noGrp="1"/>
          </p:cNvSpPr>
          <p:nvPr>
            <p:ph idx="1"/>
          </p:nvPr>
        </p:nvSpPr>
        <p:spPr>
          <a:xfrm>
            <a:off x="0" y="1357298"/>
            <a:ext cx="9144000" cy="5500702"/>
          </a:xfrm>
          <a:solidFill>
            <a:srgbClr val="FFFF00"/>
          </a:solidFill>
        </p:spPr>
        <p:txBody>
          <a:bodyPr>
            <a:normAutofit/>
          </a:bodyPr>
          <a:lstStyle/>
          <a:p>
            <a:pPr>
              <a:buFont typeface="Wingdings" pitchFamily="2" charset="2"/>
              <a:buChar char="Ø"/>
            </a:pPr>
            <a:r>
              <a:rPr lang="sk-SK" dirty="0" smtClean="0"/>
              <a:t>Pokiaľ nie je možné, aby sa o chorého človeka starali príbuzní, existujú ďalšie možnosti:</a:t>
            </a:r>
          </a:p>
          <a:p>
            <a:pPr>
              <a:buFont typeface="Wingdings" pitchFamily="2" charset="2"/>
              <a:buChar char="Ø"/>
            </a:pPr>
            <a:r>
              <a:rPr lang="sk-SK" dirty="0" smtClean="0"/>
              <a:t>1.Opatrovateľská služba – služba v domácnosti</a:t>
            </a:r>
          </a:p>
          <a:p>
            <a:pPr>
              <a:buFont typeface="Wingdings" pitchFamily="2" charset="2"/>
              <a:buChar char="Ø"/>
            </a:pPr>
            <a:r>
              <a:rPr lang="sk-SK" dirty="0" smtClean="0"/>
              <a:t>2. Zariadenie opatrovateľskej služby – celodenná starostlivosť na 1-3 mesiace</a:t>
            </a:r>
          </a:p>
          <a:p>
            <a:pPr>
              <a:buFont typeface="Wingdings" pitchFamily="2" charset="2"/>
              <a:buChar char="Ø"/>
            </a:pPr>
            <a:r>
              <a:rPr lang="sk-SK" dirty="0" smtClean="0"/>
              <a:t>3. CSS- týždenný alebo celoročný pobyt</a:t>
            </a:r>
          </a:p>
          <a:p>
            <a:pPr>
              <a:buFont typeface="Wingdings" pitchFamily="2" charset="2"/>
              <a:buChar char="Ø"/>
            </a:pPr>
            <a:r>
              <a:rPr lang="sk-SK" dirty="0" smtClean="0"/>
              <a:t>4. Hospic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857364"/>
          </a:xfrm>
          <a:solidFill>
            <a:srgbClr val="FFC000"/>
          </a:solidFill>
        </p:spPr>
        <p:txBody>
          <a:bodyPr>
            <a:normAutofit/>
          </a:bodyPr>
          <a:lstStyle/>
          <a:p>
            <a:r>
              <a:rPr lang="sk-SK" dirty="0" smtClean="0"/>
              <a:t>Kedy sa človek stáva nesebestačným?</a:t>
            </a:r>
            <a:endParaRPr lang="sk-SK" dirty="0"/>
          </a:p>
        </p:txBody>
      </p:sp>
      <p:sp>
        <p:nvSpPr>
          <p:cNvPr id="3" name="Zástupný symbol pro obsah 2"/>
          <p:cNvSpPr>
            <a:spLocks noGrp="1"/>
          </p:cNvSpPr>
          <p:nvPr>
            <p:ph idx="1"/>
          </p:nvPr>
        </p:nvSpPr>
        <p:spPr>
          <a:xfrm>
            <a:off x="0" y="1785927"/>
            <a:ext cx="9144000" cy="5072074"/>
          </a:xfrm>
          <a:solidFill>
            <a:srgbClr val="FFC000"/>
          </a:solidFill>
        </p:spPr>
        <p:txBody>
          <a:bodyPr/>
          <a:lstStyle/>
          <a:p>
            <a:r>
              <a:rPr lang="sk-SK" dirty="0" smtClean="0"/>
              <a:t>Stavy, keď je človek </a:t>
            </a:r>
            <a:r>
              <a:rPr lang="sk-SK" b="1" dirty="0" smtClean="0"/>
              <a:t>mobilný</a:t>
            </a:r>
            <a:r>
              <a:rPr lang="sk-SK" dirty="0" smtClean="0"/>
              <a:t>, ale má poruchu vnímania alebo je príliš zoslabnutý:</a:t>
            </a:r>
          </a:p>
          <a:p>
            <a:pPr>
              <a:buNone/>
            </a:pPr>
            <a:r>
              <a:rPr lang="sk-SK" dirty="0" smtClean="0"/>
              <a:t>    </a:t>
            </a:r>
            <a:r>
              <a:rPr lang="sk-SK" dirty="0" err="1" smtClean="0"/>
              <a:t>Alzheimerova</a:t>
            </a:r>
            <a:r>
              <a:rPr lang="sk-SK" dirty="0" smtClean="0"/>
              <a:t> choroba, psychické ochorenia, začiatočné štádiá onkologických ochorení....</a:t>
            </a:r>
          </a:p>
          <a:p>
            <a:r>
              <a:rPr lang="sk-SK" dirty="0" smtClean="0"/>
              <a:t>Stavy, keď sa stáva človek </a:t>
            </a:r>
            <a:r>
              <a:rPr lang="sk-SK" b="1" dirty="0" smtClean="0"/>
              <a:t>imobilným</a:t>
            </a:r>
            <a:r>
              <a:rPr lang="sk-SK" dirty="0" smtClean="0"/>
              <a:t>:</a:t>
            </a:r>
          </a:p>
          <a:p>
            <a:pPr>
              <a:buNone/>
            </a:pPr>
            <a:r>
              <a:rPr lang="sk-SK" dirty="0" smtClean="0"/>
              <a:t>    stavy po úrazoch, stavy po CMP( porážka), skleróza </a:t>
            </a:r>
            <a:r>
              <a:rPr lang="sk-SK" dirty="0" err="1" smtClean="0"/>
              <a:t>multiplex</a:t>
            </a:r>
            <a:r>
              <a:rPr lang="sk-SK" dirty="0" smtClean="0"/>
              <a:t>, pokročilé štádiá onkologických ochorení.........</a:t>
            </a:r>
            <a:endParaRPr lang="sk-SK"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rgbClr val="66FFFF"/>
          </a:solidFill>
        </p:spPr>
        <p:txBody>
          <a:bodyPr/>
          <a:lstStyle/>
          <a:p>
            <a:r>
              <a:rPr lang="sk-SK" dirty="0" smtClean="0"/>
              <a:t>Hospic</a:t>
            </a:r>
            <a:endParaRPr lang="sk-SK" dirty="0"/>
          </a:p>
        </p:txBody>
      </p:sp>
      <p:sp>
        <p:nvSpPr>
          <p:cNvPr id="3" name="Zástupný symbol pro obsah 2"/>
          <p:cNvSpPr>
            <a:spLocks noGrp="1"/>
          </p:cNvSpPr>
          <p:nvPr>
            <p:ph idx="1"/>
          </p:nvPr>
        </p:nvSpPr>
        <p:spPr>
          <a:xfrm>
            <a:off x="0" y="1500174"/>
            <a:ext cx="9144000" cy="5357826"/>
          </a:xfrm>
          <a:solidFill>
            <a:srgbClr val="00FFFF"/>
          </a:solidFill>
        </p:spPr>
        <p:txBody>
          <a:bodyPr>
            <a:normAutofit fontScale="92500" lnSpcReduction="10000"/>
          </a:bodyPr>
          <a:lstStyle/>
          <a:p>
            <a:pPr>
              <a:buFont typeface="Wingdings" pitchFamily="2" charset="2"/>
              <a:buChar char="Ø"/>
            </a:pPr>
            <a:r>
              <a:rPr lang="sk-SK" dirty="0" smtClean="0"/>
              <a:t>môže byť </a:t>
            </a:r>
            <a:r>
              <a:rPr lang="sk-SK" dirty="0" err="1" smtClean="0"/>
              <a:t>rezidenciálne</a:t>
            </a:r>
            <a:r>
              <a:rPr lang="sk-SK" dirty="0" smtClean="0"/>
              <a:t> zariadenie (oddelenie v nemocnici resp. samostatné zariadenie)</a:t>
            </a:r>
          </a:p>
          <a:p>
            <a:pPr>
              <a:buFont typeface="Wingdings" pitchFamily="2" charset="2"/>
              <a:buChar char="Ø"/>
            </a:pPr>
            <a:r>
              <a:rPr lang="sk-SK" dirty="0" smtClean="0"/>
              <a:t> môže poskytovať svoje služby ambulantne (ambulancia, denný alebo nočný stacionár) alebo          </a:t>
            </a:r>
          </a:p>
          <a:p>
            <a:pPr>
              <a:buFont typeface="Wingdings" pitchFamily="2" charset="2"/>
              <a:buChar char="Ø"/>
            </a:pPr>
            <a:r>
              <a:rPr lang="sk-SK" dirty="0" smtClean="0"/>
              <a:t> v teréne, priamo v domácnostiach klientov (domáci resp. mobilný hospic). </a:t>
            </a:r>
          </a:p>
          <a:p>
            <a:pPr>
              <a:buFont typeface="Wingdings" pitchFamily="2" charset="2"/>
              <a:buChar char="Ø"/>
            </a:pPr>
            <a:r>
              <a:rPr lang="sk-SK" dirty="0" smtClean="0"/>
              <a:t>pracujú v ňom lekári, zdravotné sestry, fyzioterapeuti, rehabilitační pracovníci, sanitári, ale aj psychológovia, sociálni pracovníci, špeciálni a liečební pedagógovia a dobrovoľníci. Často bývajú súčasťou tímu aj duchovní rôznych vierovyznaní.</a:t>
            </a:r>
            <a:endParaRPr lang="sk-SK"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rgbClr val="99FF66"/>
          </a:solidFill>
        </p:spPr>
        <p:txBody>
          <a:bodyPr/>
          <a:lstStyle/>
          <a:p>
            <a:r>
              <a:rPr lang="sk-SK" dirty="0" smtClean="0"/>
              <a:t>Opatrovateľ</a:t>
            </a:r>
            <a:endParaRPr lang="sk-SK" dirty="0"/>
          </a:p>
        </p:txBody>
      </p:sp>
      <p:sp>
        <p:nvSpPr>
          <p:cNvPr id="3" name="Zástupný symbol pro obsah 2"/>
          <p:cNvSpPr>
            <a:spLocks noGrp="1"/>
          </p:cNvSpPr>
          <p:nvPr>
            <p:ph idx="1"/>
          </p:nvPr>
        </p:nvSpPr>
        <p:spPr>
          <a:xfrm>
            <a:off x="0" y="1571612"/>
            <a:ext cx="9144000" cy="5286388"/>
          </a:xfrm>
          <a:solidFill>
            <a:srgbClr val="A9EE82"/>
          </a:solidFill>
        </p:spPr>
        <p:txBody>
          <a:bodyPr>
            <a:normAutofit lnSpcReduction="10000"/>
          </a:bodyPr>
          <a:lstStyle/>
          <a:p>
            <a:pPr>
              <a:buFont typeface="Wingdings" pitchFamily="2" charset="2"/>
              <a:buChar char="Ø"/>
            </a:pPr>
            <a:r>
              <a:rPr lang="sk-SK" dirty="0" smtClean="0"/>
              <a:t>Myslite na to, že vaše psychické aj fyzické sily majú svoje hranice a potrebujete odpočinok</a:t>
            </a:r>
          </a:p>
          <a:p>
            <a:pPr>
              <a:buFont typeface="Wingdings" pitchFamily="2" charset="2"/>
              <a:buChar char="Ø"/>
            </a:pPr>
            <a:r>
              <a:rPr lang="sk-SK" dirty="0" smtClean="0"/>
              <a:t>Udržujte kontakty s priateľmi a príbuznými</a:t>
            </a:r>
          </a:p>
          <a:p>
            <a:pPr>
              <a:buFont typeface="Wingdings" pitchFamily="2" charset="2"/>
              <a:buChar char="Ø"/>
            </a:pPr>
            <a:r>
              <a:rPr lang="sk-SK" dirty="0" smtClean="0"/>
              <a:t>Rozprávajte sa s ľuďmi, ktorí vás môžu psychicky podporiť, nehanbite sa za svoje pocity ľútosti, osamelosti, zlosti</a:t>
            </a:r>
          </a:p>
          <a:p>
            <a:pPr>
              <a:buFont typeface="Wingdings" pitchFamily="2" charset="2"/>
              <a:buChar char="Ø"/>
            </a:pPr>
            <a:r>
              <a:rPr lang="sk-SK" dirty="0" smtClean="0"/>
              <a:t>Ak treba, požiadajte o pomoc známych, širšiu rodinu....</a:t>
            </a:r>
          </a:p>
          <a:p>
            <a:pPr>
              <a:buFont typeface="Wingdings" pitchFamily="2" charset="2"/>
              <a:buChar char="Ø"/>
            </a:pPr>
            <a:r>
              <a:rPr lang="sk-SK" dirty="0" smtClean="0"/>
              <a:t>V prípade, ak si neviete rady, požiadajte o pomoc odborníka</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a:solidFill>
            <a:schemeClr val="tx2">
              <a:lumMod val="40000"/>
              <a:lumOff val="60000"/>
            </a:schemeClr>
          </a:solidFill>
        </p:spPr>
        <p:txBody>
          <a:bodyPr>
            <a:normAutofit/>
          </a:bodyPr>
          <a:lstStyle/>
          <a:p>
            <a:pPr>
              <a:buFont typeface="Wingdings" pitchFamily="2" charset="2"/>
              <a:buChar char="Ø"/>
            </a:pPr>
            <a:r>
              <a:rPr lang="sk-SK" dirty="0" smtClean="0"/>
              <a:t>Ak sa o svojho blízkeho chceš dobre starať, musíš sa starať aj o seba. Keby si duchovne zoslabol, mohlo by začať trpieť aj tvoje emocionálne a telesné zdravie a už by si nemusel byť schopný uspokojovať potreby člena svojej rodiny. </a:t>
            </a:r>
          </a:p>
          <a:p>
            <a:r>
              <a:rPr lang="sk-SK" dirty="0" smtClean="0"/>
              <a:t>Ak si chceš popri starostlivosti o chorého príbuzného udržať duchovnú vyrovnanosť a telesné zdravie, musíš byť prispôsobivý a musíš si dobre rozvrhnúť čas a rozložiť sily. „Múdrosť je u skromných,“ uvádzajú </a:t>
            </a:r>
            <a:r>
              <a:rPr lang="sk-SK" u="sng" dirty="0" smtClean="0">
                <a:hlinkClick r:id="rId2"/>
              </a:rPr>
              <a:t>Príslovia 11:2</a:t>
            </a:r>
            <a:r>
              <a:rPr lang="sk-SK" dirty="0" smtClean="0"/>
              <a:t>. Byť „skromný“ v tomto kontexte znamená uvedomovať si vlastné obmedzenia. Aby si sa neprepínal, neprekračoval svoje hranice.</a:t>
            </a:r>
            <a:endParaRPr lang="sk-SK"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Dôležitosť modlitby</a:t>
            </a:r>
            <a:endParaRPr lang="sk-SK" dirty="0"/>
          </a:p>
        </p:txBody>
      </p:sp>
      <p:sp>
        <p:nvSpPr>
          <p:cNvPr id="3" name="Zástupný symbol pro obsah 2"/>
          <p:cNvSpPr>
            <a:spLocks noGrp="1"/>
          </p:cNvSpPr>
          <p:nvPr>
            <p:ph idx="1"/>
          </p:nvPr>
        </p:nvSpPr>
        <p:spPr/>
        <p:txBody>
          <a:bodyPr>
            <a:normAutofit fontScale="92500" lnSpcReduction="10000"/>
          </a:bodyPr>
          <a:lstStyle/>
          <a:p>
            <a:pPr>
              <a:buFont typeface="Wingdings" pitchFamily="2" charset="2"/>
              <a:buChar char="Ø"/>
            </a:pPr>
            <a:r>
              <a:rPr lang="sk-SK" dirty="0" smtClean="0"/>
              <a:t> Utrpenie chorých musíme najskôr pochopiť, vcítiť sa do ich stavu a rozpoloženia a až potom im ho môžeme pomôcť znášať vo viere, nádeji a láske a </a:t>
            </a:r>
            <a:r>
              <a:rPr lang="sk-SK" dirty="0" err="1" smtClean="0"/>
              <a:t>doprevádzať</a:t>
            </a:r>
            <a:r>
              <a:rPr lang="sk-SK" dirty="0" smtClean="0"/>
              <a:t> ich na dlhšom či kratšom úseku života. </a:t>
            </a:r>
          </a:p>
          <a:p>
            <a:pPr>
              <a:buFont typeface="Wingdings" pitchFamily="2" charset="2"/>
              <a:buChar char="Ø"/>
            </a:pPr>
            <a:r>
              <a:rPr lang="sk-SK" dirty="0" smtClean="0"/>
              <a:t>Vzorom, ako to treba robiť, je nám Ježiš, ktorý za svojho života tu na zemi sa s osobitnou úctou staral o chorých a dal nám aj príkaz, ako k nim máme pristupovať - máme ich milovať ako seba </a:t>
            </a:r>
          </a:p>
          <a:p>
            <a:pPr>
              <a:buNone/>
            </a:pPr>
            <a:r>
              <a:rPr lang="sk-SK" dirty="0" smtClean="0"/>
              <a:t>    samého. ( </a:t>
            </a:r>
            <a:r>
              <a:rPr lang="sk-SK" dirty="0" err="1" smtClean="0"/>
              <a:t>Mk</a:t>
            </a:r>
            <a:r>
              <a:rPr lang="sk-SK" dirty="0" smtClean="0"/>
              <a:t> 12, 31)</a:t>
            </a:r>
            <a:endParaRPr lang="sk-SK"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a:solidFill>
            <a:schemeClr val="accent4">
              <a:lumMod val="60000"/>
              <a:lumOff val="40000"/>
            </a:schemeClr>
          </a:solidFill>
        </p:spPr>
        <p:txBody>
          <a:bodyPr>
            <a:normAutofit/>
          </a:bodyPr>
          <a:lstStyle/>
          <a:p>
            <a:pPr>
              <a:buFont typeface="Wingdings" pitchFamily="2" charset="2"/>
              <a:buChar char="Ø"/>
            </a:pPr>
            <a:r>
              <a:rPr lang="sk-SK" dirty="0" smtClean="0"/>
              <a:t>Povedať „Otče, nie moja, ale tvoja vôľa nech sa stane!“ je v takých a podobných prípadoch skúškou skutočnej odovzdanosti do rúk živého Boha! </a:t>
            </a:r>
          </a:p>
          <a:p>
            <a:pPr>
              <a:buFont typeface="Wingdings" pitchFamily="2" charset="2"/>
              <a:buChar char="Ø"/>
            </a:pPr>
            <a:r>
              <a:rPr lang="sk-SK" dirty="0" smtClean="0"/>
              <a:t>V modlitbe môže jednoduchými, ale úprimnými slovami predložiť Bohu potreby svojho blížneho.</a:t>
            </a:r>
          </a:p>
          <a:p>
            <a:pPr>
              <a:buFont typeface="Wingdings" pitchFamily="2" charset="2"/>
              <a:buChar char="Ø"/>
            </a:pPr>
            <a:r>
              <a:rPr lang="sk-SK" dirty="0" smtClean="0"/>
              <a:t> Vtedy je vhodná príležitosť viesť týchto ľudí k Tomu, ktorý k sebe pozýva unavených a preťažených. Môžeme sa s nimi modliť  za nich a ich potreby, predložiť ich Lekárovi všetkých chorôb a Tešiteľovi každého smútku.</a:t>
            </a:r>
          </a:p>
          <a:p>
            <a:pPr>
              <a:buFont typeface="Wingdings" pitchFamily="2" charset="2"/>
              <a:buChar char="Ø"/>
            </a:pPr>
            <a:endParaRPr lang="sk-SK"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rgbClr val="92D050"/>
          </a:solidFill>
        </p:spPr>
        <p:txBody>
          <a:bodyPr/>
          <a:lstStyle/>
          <a:p>
            <a:r>
              <a:rPr lang="sk-SK" dirty="0" smtClean="0"/>
              <a:t>Vnímanie a prežívanie choroby</a:t>
            </a:r>
            <a:endParaRPr lang="sk-SK" dirty="0"/>
          </a:p>
        </p:txBody>
      </p:sp>
      <p:sp>
        <p:nvSpPr>
          <p:cNvPr id="3" name="Zástupný symbol pro obsah 2"/>
          <p:cNvSpPr>
            <a:spLocks noGrp="1"/>
          </p:cNvSpPr>
          <p:nvPr>
            <p:ph idx="1"/>
          </p:nvPr>
        </p:nvSpPr>
        <p:spPr>
          <a:xfrm>
            <a:off x="0" y="1571612"/>
            <a:ext cx="9144000" cy="5286388"/>
          </a:xfrm>
          <a:solidFill>
            <a:srgbClr val="92D050"/>
          </a:solidFill>
        </p:spPr>
        <p:txBody>
          <a:bodyPr>
            <a:normAutofit/>
          </a:bodyPr>
          <a:lstStyle/>
          <a:p>
            <a:pPr>
              <a:buFont typeface="Wingdings" pitchFamily="2" charset="2"/>
              <a:buChar char="Ø"/>
            </a:pPr>
            <a:r>
              <a:rPr lang="sk-SK" sz="2400" dirty="0" smtClean="0"/>
              <a:t>Choroba je taký zásah do ľudského života, že postihnutý človek potrebuje v nej okrem lekárskej pomoci aj duchovné zakotvenie. </a:t>
            </a:r>
          </a:p>
          <a:p>
            <a:pPr>
              <a:buFont typeface="Wingdings" pitchFamily="2" charset="2"/>
              <a:buChar char="Ø"/>
            </a:pPr>
            <a:r>
              <a:rPr lang="sk-SK" sz="2400" dirty="0" smtClean="0"/>
              <a:t>Citový a myšlienkový svet človeka sa podobá rozbúrenému moru.</a:t>
            </a:r>
          </a:p>
          <a:p>
            <a:pPr>
              <a:buFont typeface="Wingdings" pitchFamily="2" charset="2"/>
              <a:buChar char="Ø"/>
            </a:pPr>
            <a:r>
              <a:rPr lang="sk-SK" sz="2400" dirty="0" smtClean="0"/>
              <a:t> Človek hľadá pevný bod, ktorého by sa mohol zachytiť, i keď sa rúca jedna životná istota za druhou.</a:t>
            </a:r>
            <a:br>
              <a:rPr lang="sk-SK" sz="2400" dirty="0" smtClean="0"/>
            </a:br>
            <a:r>
              <a:rPr lang="sk-SK" sz="2400" dirty="0" smtClean="0"/>
              <a:t>Často hľadá riešenie vo filozofickom uvažovaní, v psychologickej pomoci, v </a:t>
            </a:r>
            <a:r>
              <a:rPr lang="sk-SK" sz="2400" dirty="0" err="1" smtClean="0"/>
              <a:t>psychofarmakách</a:t>
            </a:r>
            <a:r>
              <a:rPr lang="sk-SK" sz="2400" dirty="0" smtClean="0"/>
              <a:t> a pod.</a:t>
            </a:r>
          </a:p>
          <a:p>
            <a:pPr>
              <a:buNone/>
            </a:pPr>
            <a:r>
              <a:rPr lang="sk-SK" sz="2400" dirty="0" smtClean="0"/>
              <a:t>       </a:t>
            </a:r>
          </a:p>
        </p:txBody>
      </p:sp>
      <p:pic>
        <p:nvPicPr>
          <p:cNvPr id="3076" name="Picture 4"/>
          <p:cNvPicPr>
            <a:picLocks noChangeAspect="1" noChangeArrowheads="1"/>
          </p:cNvPicPr>
          <p:nvPr/>
        </p:nvPicPr>
        <p:blipFill>
          <a:blip r:embed="rId2"/>
          <a:srcRect/>
          <a:stretch>
            <a:fillRect/>
          </a:stretch>
        </p:blipFill>
        <p:spPr bwMode="auto">
          <a:xfrm>
            <a:off x="7286644" y="4071942"/>
            <a:ext cx="1428760" cy="20717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sk-SK" dirty="0"/>
          </a:p>
        </p:txBody>
      </p:sp>
      <p:sp>
        <p:nvSpPr>
          <p:cNvPr id="3" name="Zástupný symbol pro obsah 2"/>
          <p:cNvSpPr>
            <a:spLocks noGrp="1"/>
          </p:cNvSpPr>
          <p:nvPr>
            <p:ph idx="1"/>
          </p:nvPr>
        </p:nvSpPr>
        <p:spPr>
          <a:xfrm>
            <a:off x="0" y="0"/>
            <a:ext cx="9144000" cy="6858000"/>
          </a:xfrm>
          <a:solidFill>
            <a:srgbClr val="00B050"/>
          </a:solidFill>
        </p:spPr>
        <p:txBody>
          <a:bodyPr>
            <a:normAutofit/>
          </a:bodyPr>
          <a:lstStyle/>
          <a:p>
            <a:pPr>
              <a:buFont typeface="Wingdings" pitchFamily="2" charset="2"/>
              <a:buChar char="Ø"/>
            </a:pPr>
            <a:r>
              <a:rPr lang="sk-SK" dirty="0" smtClean="0"/>
              <a:t>Nachádza dočasnú úľavu, definitívne utíšenie mu to nemôže poskytnúť. </a:t>
            </a:r>
          </a:p>
          <a:p>
            <a:pPr>
              <a:buFont typeface="Wingdings" pitchFamily="2" charset="2"/>
              <a:buChar char="Ø"/>
            </a:pPr>
            <a:r>
              <a:rPr lang="sk-SK" dirty="0" smtClean="0"/>
              <a:t>Pomôcť môže len úplné vloženie sa do Božích rúk, totálna dôvera, že Pán Boh sa nás za žiadnych okolností nevzdá a že nás cez všetky búrky nášho života privedie ku konečnému cieľu. </a:t>
            </a:r>
          </a:p>
          <a:p>
            <a:pPr>
              <a:buFont typeface="Wingdings" pitchFamily="2" charset="2"/>
              <a:buChar char="Ø"/>
            </a:pPr>
            <a:r>
              <a:rPr lang="sk-SK" dirty="0" smtClean="0"/>
              <a:t>Kto objaví Pána Boha a jeho absolútnu lásku, ten môže potvrdiť skúsenosť autora žalmu: </a:t>
            </a:r>
            <a:r>
              <a:rPr lang="sk-SK" b="1" dirty="0" smtClean="0"/>
              <a:t>„Len v Bohu utíši sa moja duša; od neho pochádza moja spása.“</a:t>
            </a:r>
          </a:p>
          <a:p>
            <a:endParaRPr lang="sk-SK" dirty="0"/>
          </a:p>
        </p:txBody>
      </p:sp>
      <p:pic>
        <p:nvPicPr>
          <p:cNvPr id="4098" name="Picture 2"/>
          <p:cNvPicPr>
            <a:picLocks noChangeAspect="1" noChangeArrowheads="1"/>
          </p:cNvPicPr>
          <p:nvPr/>
        </p:nvPicPr>
        <p:blipFill>
          <a:blip r:embed="rId2"/>
          <a:srcRect/>
          <a:stretch>
            <a:fillRect/>
          </a:stretch>
        </p:blipFill>
        <p:spPr bwMode="auto">
          <a:xfrm>
            <a:off x="6286512" y="4929198"/>
            <a:ext cx="2357454" cy="17859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2071678"/>
          </a:xfrm>
          <a:solidFill>
            <a:schemeClr val="accent4">
              <a:lumMod val="60000"/>
              <a:lumOff val="40000"/>
            </a:schemeClr>
          </a:solidFill>
        </p:spPr>
        <p:txBody>
          <a:bodyPr>
            <a:normAutofit fontScale="90000"/>
          </a:bodyPr>
          <a:lstStyle/>
          <a:p>
            <a:r>
              <a:rPr lang="sk-SK" dirty="0" smtClean="0"/>
              <a:t>Tri postoje veriacich ľudí, nachádzajúcich sa v chorobe alebo inom postihnutí </a:t>
            </a:r>
            <a:endParaRPr lang="sk-SK" dirty="0"/>
          </a:p>
        </p:txBody>
      </p:sp>
      <p:sp>
        <p:nvSpPr>
          <p:cNvPr id="3" name="Zástupný symbol pro obsah 2"/>
          <p:cNvSpPr>
            <a:spLocks noGrp="1"/>
          </p:cNvSpPr>
          <p:nvPr>
            <p:ph idx="1"/>
          </p:nvPr>
        </p:nvSpPr>
        <p:spPr>
          <a:xfrm>
            <a:off x="0" y="1928802"/>
            <a:ext cx="9144000" cy="4929198"/>
          </a:xfrm>
          <a:solidFill>
            <a:schemeClr val="accent4">
              <a:lumMod val="60000"/>
              <a:lumOff val="40000"/>
            </a:schemeClr>
          </a:solidFill>
        </p:spPr>
        <p:txBody>
          <a:bodyPr>
            <a:normAutofit lnSpcReduction="10000"/>
          </a:bodyPr>
          <a:lstStyle/>
          <a:p>
            <a:pPr>
              <a:buFont typeface="Wingdings" pitchFamily="2" charset="2"/>
              <a:buChar char="Ø"/>
            </a:pPr>
            <a:endParaRPr lang="sk-SK" dirty="0" smtClean="0"/>
          </a:p>
          <a:p>
            <a:pPr>
              <a:buFont typeface="Wingdings" pitchFamily="2" charset="2"/>
              <a:buChar char="Ø"/>
            </a:pPr>
            <a:r>
              <a:rPr lang="sk-SK" dirty="0" smtClean="0"/>
              <a:t>Prvotná otázka možno každého je: ,, Prečo Bože práve ja?“ Príbuzní sa pýtajú : ,, Prečo práve moji rodičia, moje dieťa, môj manžel?“</a:t>
            </a:r>
          </a:p>
          <a:p>
            <a:pPr>
              <a:buFont typeface="Wingdings" pitchFamily="2" charset="2"/>
              <a:buChar char="Ø"/>
            </a:pPr>
            <a:r>
              <a:rPr lang="sk-SK" dirty="0" smtClean="0"/>
              <a:t>1. skupina -  prijíma novú situáciu, zmieruje sa</a:t>
            </a:r>
          </a:p>
          <a:p>
            <a:pPr>
              <a:buFont typeface="Wingdings" pitchFamily="2" charset="2"/>
              <a:buChar char="Ø"/>
            </a:pPr>
            <a:r>
              <a:rPr lang="sk-SK" dirty="0" smtClean="0"/>
              <a:t>2. skupina - búri sa a vystupuje proti Bohu</a:t>
            </a:r>
          </a:p>
          <a:p>
            <a:pPr>
              <a:buFont typeface="Wingdings" pitchFamily="2" charset="2"/>
              <a:buChar char="Ø"/>
            </a:pPr>
            <a:r>
              <a:rPr lang="sk-SK" dirty="0" smtClean="0"/>
              <a:t>3. skupina -  obviňuje seba, má sklony myslieť       </a:t>
            </a:r>
          </a:p>
          <a:p>
            <a:pPr>
              <a:buNone/>
            </a:pPr>
            <a:r>
              <a:rPr lang="sk-SK" dirty="0" smtClean="0"/>
              <a:t>        si, že je tak hriešny, že ho Boh musí už len     </a:t>
            </a:r>
          </a:p>
          <a:p>
            <a:pPr>
              <a:buNone/>
            </a:pPr>
            <a:r>
              <a:rPr lang="sk-SK" dirty="0" smtClean="0"/>
              <a:t>        trestať</a:t>
            </a:r>
            <a:endParaRPr lang="sk-SK"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71612"/>
          </a:xfrm>
          <a:solidFill>
            <a:schemeClr val="accent1">
              <a:lumMod val="40000"/>
              <a:lumOff val="60000"/>
            </a:schemeClr>
          </a:solidFill>
        </p:spPr>
        <p:txBody>
          <a:bodyPr>
            <a:normAutofit/>
          </a:bodyPr>
          <a:lstStyle/>
          <a:p>
            <a:r>
              <a:rPr lang="sk-SK" dirty="0" smtClean="0"/>
              <a:t>Odpovede na otázky vyplývajúce z utrpenia chorých</a:t>
            </a:r>
            <a:endParaRPr lang="sk-SK" dirty="0"/>
          </a:p>
        </p:txBody>
      </p:sp>
      <p:sp>
        <p:nvSpPr>
          <p:cNvPr id="3" name="Zástupný symbol pro obsah 2"/>
          <p:cNvSpPr>
            <a:spLocks noGrp="1"/>
          </p:cNvSpPr>
          <p:nvPr>
            <p:ph idx="1"/>
          </p:nvPr>
        </p:nvSpPr>
        <p:spPr>
          <a:xfrm>
            <a:off x="0" y="1500174"/>
            <a:ext cx="9144000" cy="5357826"/>
          </a:xfrm>
          <a:solidFill>
            <a:schemeClr val="accent1">
              <a:lumMod val="40000"/>
              <a:lumOff val="60000"/>
            </a:schemeClr>
          </a:solidFill>
        </p:spPr>
        <p:txBody>
          <a:bodyPr>
            <a:normAutofit fontScale="77500" lnSpcReduction="20000"/>
          </a:bodyPr>
          <a:lstStyle/>
          <a:p>
            <a:pPr>
              <a:buFont typeface="Wingdings" pitchFamily="2" charset="2"/>
              <a:buChar char="Ø"/>
            </a:pPr>
            <a:endParaRPr lang="sk-SK" dirty="0" smtClean="0"/>
          </a:p>
          <a:p>
            <a:pPr>
              <a:buFont typeface="Wingdings" pitchFamily="2" charset="2"/>
              <a:buChar char="Ø"/>
            </a:pPr>
            <a:r>
              <a:rPr lang="sk-SK" dirty="0" smtClean="0"/>
              <a:t>Choroba môže byť  šancou, v príbehu</a:t>
            </a:r>
            <a:r>
              <a:rPr lang="sk-SK" b="1" dirty="0" smtClean="0"/>
              <a:t> </a:t>
            </a:r>
            <a:r>
              <a:rPr lang="sk-SK" dirty="0" smtClean="0"/>
              <a:t>v Jánovi 9: ľudia sa pýtajú, kto zhrešil, že je muž slepý od narodenia. Ale Ježiš odbúrava prisudzovanie mu morálnej viny. Odpovie, že sa na ňom majú prejaviť skutky Božie, že sa na ňom zaskvie Božia sláva. </a:t>
            </a:r>
          </a:p>
          <a:p>
            <a:pPr>
              <a:buFont typeface="Wingdings" pitchFamily="2" charset="2"/>
              <a:buChar char="Ø"/>
            </a:pPr>
            <a:r>
              <a:rPr lang="sk-SK" dirty="0" smtClean="0"/>
              <a:t>Ježiš naozaj aj reálne uzdravuje. Nemusí to byť z  chorôb, ale aj z chorých postojov, z blokád, zo vzdorovitosti, duchovnej slepoty, neschopnosti prijať seba samých, z nedostatku pravej komunikácie, zo strachu zo života, zo všetkého pokriveného v nás.</a:t>
            </a:r>
          </a:p>
          <a:p>
            <a:pPr>
              <a:buFont typeface="Wingdings" pitchFamily="2" charset="2"/>
              <a:buChar char="Ø"/>
            </a:pPr>
            <a:r>
              <a:rPr lang="sk-SK" dirty="0" smtClean="0"/>
              <a:t>Choroba nás môže informovať o stave našich rodinných či partnerských vzťahov.</a:t>
            </a:r>
          </a:p>
          <a:p>
            <a:pPr>
              <a:buFont typeface="Wingdings" pitchFamily="2" charset="2"/>
              <a:buChar char="Ø"/>
            </a:pPr>
            <a:r>
              <a:rPr lang="sk-SK" dirty="0" smtClean="0"/>
              <a:t>Ochorenie, či postihnutie nám dáva šancu na prehodnotenie nášho správania sa voči sebe navzájom a zváženie možných krokov pomoci druhému.</a:t>
            </a:r>
            <a:endParaRPr lang="sk-SK"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0" y="0"/>
            <a:ext cx="9144000" cy="6858000"/>
          </a:xfrm>
          <a:solidFill>
            <a:srgbClr val="FFFF00"/>
          </a:solidFill>
        </p:spPr>
        <p:txBody>
          <a:bodyPr>
            <a:normAutofit/>
          </a:bodyPr>
          <a:lstStyle/>
          <a:p>
            <a:r>
              <a:rPr lang="sk-SK" sz="2400" dirty="0" smtClean="0"/>
              <a:t>Chcel som silu a dostal som starosti, aby ma posilnili.</a:t>
            </a:r>
          </a:p>
          <a:p>
            <a:r>
              <a:rPr lang="sk-SK" sz="2400" dirty="0" smtClean="0"/>
              <a:t>Chcel som lásku a dostal som utrápených ľudí, aby som im pomáhal.</a:t>
            </a:r>
          </a:p>
          <a:p>
            <a:r>
              <a:rPr lang="sk-SK" sz="2400" dirty="0" smtClean="0"/>
              <a:t>Chcel som odvahu a dostal som prekážky, aby som ich prekonával.</a:t>
            </a:r>
          </a:p>
          <a:p>
            <a:r>
              <a:rPr lang="sk-SK" sz="2400" dirty="0" smtClean="0"/>
              <a:t>Chcel som blahobyt a dostal som svoje danosti  a poctivo pracovať.</a:t>
            </a:r>
          </a:p>
          <a:p>
            <a:r>
              <a:rPr lang="sk-SK" sz="2400" dirty="0" smtClean="0"/>
              <a:t>Chcel som múdrosť a dostal som problémy, aby som ich riešil.</a:t>
            </a:r>
          </a:p>
          <a:p>
            <a:r>
              <a:rPr lang="sk-SK" sz="2400" dirty="0" smtClean="0"/>
              <a:t>Nedostal som nič z toho, čo som chcel, no dostal som všetko , čo som potreboval.</a:t>
            </a:r>
          </a:p>
        </p:txBody>
      </p:sp>
      <p:pic>
        <p:nvPicPr>
          <p:cNvPr id="6" name="Obrázek 5" descr="uzdrav.jpg"/>
          <p:cNvPicPr>
            <a:picLocks noChangeAspect="1"/>
          </p:cNvPicPr>
          <p:nvPr/>
        </p:nvPicPr>
        <p:blipFill>
          <a:blip r:embed="rId2"/>
          <a:stretch>
            <a:fillRect/>
          </a:stretch>
        </p:blipFill>
        <p:spPr>
          <a:xfrm>
            <a:off x="4429124" y="4143380"/>
            <a:ext cx="2143140" cy="25717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Starí ľudia</a:t>
            </a:r>
            <a:endParaRPr lang="sk-SK" dirty="0"/>
          </a:p>
        </p:txBody>
      </p:sp>
      <p:sp>
        <p:nvSpPr>
          <p:cNvPr id="3" name="Zástupný symbol pro obsah 2"/>
          <p:cNvSpPr>
            <a:spLocks noGrp="1"/>
          </p:cNvSpPr>
          <p:nvPr>
            <p:ph idx="1"/>
          </p:nvPr>
        </p:nvSpPr>
        <p:spPr/>
        <p:txBody>
          <a:bodyPr/>
          <a:lstStyle/>
          <a:p>
            <a:r>
              <a:rPr lang="sk-SK" dirty="0" smtClean="0"/>
              <a:t>Tvoria zvláštnu skupinu - aj keď by sa nevyskytovalo žiadne závažné ochorenie, vysoký vek môže spôsobovať odkázanosť na pomoc iných</a:t>
            </a:r>
            <a:endParaRPr lang="sk-SK" dirty="0"/>
          </a:p>
        </p:txBody>
      </p:sp>
      <p:pic>
        <p:nvPicPr>
          <p:cNvPr id="2051" name="Picture 3"/>
          <p:cNvPicPr>
            <a:picLocks noChangeAspect="1" noChangeArrowheads="1"/>
          </p:cNvPicPr>
          <p:nvPr/>
        </p:nvPicPr>
        <p:blipFill>
          <a:blip r:embed="rId2"/>
          <a:srcRect/>
          <a:stretch>
            <a:fillRect/>
          </a:stretch>
        </p:blipFill>
        <p:spPr bwMode="auto">
          <a:xfrm>
            <a:off x="4500562" y="3429000"/>
            <a:ext cx="2286016" cy="300039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Ďakujem </a:t>
            </a:r>
            <a:r>
              <a:rPr lang="sk-SK" smtClean="0"/>
              <a:t>za pozornosť</a:t>
            </a:r>
            <a:endParaRPr lang="sk-SK"/>
          </a:p>
        </p:txBody>
      </p:sp>
      <p:pic>
        <p:nvPicPr>
          <p:cNvPr id="6146" name="Picture 2"/>
          <p:cNvPicPr>
            <a:picLocks noGrp="1" noChangeAspect="1" noChangeArrowheads="1"/>
          </p:cNvPicPr>
          <p:nvPr>
            <p:ph idx="1"/>
          </p:nvPr>
        </p:nvPicPr>
        <p:blipFill>
          <a:blip r:embed="rId2"/>
          <a:srcRect/>
          <a:stretch>
            <a:fillRect/>
          </a:stretch>
        </p:blipFill>
        <p:spPr bwMode="auto">
          <a:xfrm>
            <a:off x="2000232" y="2071678"/>
            <a:ext cx="3343291" cy="3429023"/>
          </a:xfrm>
          <a:prstGeom prst="rect">
            <a:avLst/>
          </a:prstGeom>
          <a:solidFill>
            <a:srgbClr val="FF9900"/>
          </a:solid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1785918" y="357166"/>
            <a:ext cx="4643470" cy="1006496"/>
          </a:xfrm>
        </p:spPr>
        <p:txBody>
          <a:bodyPr>
            <a:noAutofit/>
          </a:bodyPr>
          <a:lstStyle/>
          <a:p>
            <a:r>
              <a:rPr lang="sk-SK" sz="4000" dirty="0"/>
              <a:t> </a:t>
            </a:r>
            <a:r>
              <a:rPr lang="sk-SK" sz="4000" dirty="0" smtClean="0"/>
              <a:t>                                   </a:t>
            </a:r>
            <a:br>
              <a:rPr lang="sk-SK" sz="4000" dirty="0" smtClean="0"/>
            </a:br>
            <a:r>
              <a:rPr lang="sk-SK" sz="4000" dirty="0" smtClean="0"/>
              <a:t>            RODINA</a:t>
            </a:r>
            <a:endParaRPr lang="sk-SK" sz="4000" dirty="0"/>
          </a:p>
        </p:txBody>
      </p:sp>
      <p:pic>
        <p:nvPicPr>
          <p:cNvPr id="4098" name="Picture 2"/>
          <p:cNvPicPr>
            <a:picLocks noGrp="1" noChangeAspect="1" noChangeArrowheads="1"/>
          </p:cNvPicPr>
          <p:nvPr>
            <p:ph idx="1"/>
          </p:nvPr>
        </p:nvPicPr>
        <p:blipFill>
          <a:blip r:embed="rId2"/>
          <a:stretch>
            <a:fillRect/>
          </a:stretch>
        </p:blipFill>
        <p:spPr bwMode="auto">
          <a:xfrm>
            <a:off x="4916487" y="2256631"/>
            <a:ext cx="2428875" cy="1885950"/>
          </a:xfrm>
          <a:prstGeom prst="rect">
            <a:avLst/>
          </a:prstGeom>
          <a:noFill/>
          <a:ln w="9525">
            <a:noFill/>
            <a:miter lim="800000"/>
            <a:headEnd/>
            <a:tailEnd/>
          </a:ln>
          <a:effectLst/>
        </p:spPr>
      </p:pic>
      <p:sp>
        <p:nvSpPr>
          <p:cNvPr id="5" name="Zástupný symbol pro text 4"/>
          <p:cNvSpPr>
            <a:spLocks noGrp="1"/>
          </p:cNvSpPr>
          <p:nvPr>
            <p:ph type="body" sz="half" idx="2"/>
          </p:nvPr>
        </p:nvSpPr>
        <p:spPr/>
        <p:txBody>
          <a:bodyPr>
            <a:normAutofit/>
          </a:bodyPr>
          <a:lstStyle/>
          <a:p>
            <a:pPr>
              <a:buFont typeface="Wingdings" pitchFamily="2" charset="2"/>
              <a:buChar char="Ø"/>
            </a:pPr>
            <a:r>
              <a:rPr lang="sk-SK" sz="1600" dirty="0"/>
              <a:t> Je najbližším </a:t>
            </a:r>
            <a:r>
              <a:rPr lang="sk-SK" sz="1600" dirty="0" smtClean="0"/>
              <a:t>a najprirodzenejším </a:t>
            </a:r>
            <a:r>
              <a:rPr lang="sk-SK" sz="1600" dirty="0"/>
              <a:t>medziľudským prostredím, v ktorom </a:t>
            </a:r>
            <a:r>
              <a:rPr lang="sk-SK" sz="1600" dirty="0" smtClean="0"/>
              <a:t>sme </a:t>
            </a:r>
            <a:r>
              <a:rPr lang="sk-SK" sz="1600" dirty="0"/>
              <a:t>sa učili základom budúcich vzťahov. </a:t>
            </a:r>
            <a:endParaRPr lang="sk-SK" sz="1600" dirty="0" smtClean="0"/>
          </a:p>
          <a:p>
            <a:r>
              <a:rPr lang="sk-SK" sz="1600" dirty="0" smtClean="0"/>
              <a:t>                                                       </a:t>
            </a:r>
          </a:p>
          <a:p>
            <a:pPr>
              <a:buFont typeface="Wingdings" pitchFamily="2" charset="2"/>
              <a:buChar char="Ø"/>
            </a:pPr>
            <a:r>
              <a:rPr lang="sk-SK" sz="1600" dirty="0"/>
              <a:t> </a:t>
            </a:r>
            <a:r>
              <a:rPr lang="sk-SK" sz="1600" dirty="0" smtClean="0"/>
              <a:t>Jedným </a:t>
            </a:r>
            <a:r>
              <a:rPr lang="sk-SK" sz="1600" dirty="0"/>
              <a:t>z podnetov, ktoré môžu pôsobiť na chod </a:t>
            </a:r>
            <a:r>
              <a:rPr lang="sk-SK" sz="1600" dirty="0" smtClean="0"/>
              <a:t>a </a:t>
            </a:r>
            <a:r>
              <a:rPr lang="sk-SK" sz="1600" dirty="0"/>
              <a:t>stabilitu rodiny je choroba. </a:t>
            </a:r>
            <a:endParaRPr lang="sk-SK" sz="1600" dirty="0" smtClean="0"/>
          </a:p>
          <a:p>
            <a:endParaRPr lang="sk-SK" sz="1600" dirty="0" smtClean="0"/>
          </a:p>
          <a:p>
            <a:pPr>
              <a:buFont typeface="Wingdings" pitchFamily="2" charset="2"/>
              <a:buChar char="Ø"/>
            </a:pPr>
            <a:r>
              <a:rPr lang="sk-SK" sz="1600" dirty="0" smtClean="0"/>
              <a:t> Choroba </a:t>
            </a:r>
            <a:r>
              <a:rPr lang="sk-SK" sz="1600" dirty="0"/>
              <a:t>je činiteľ </a:t>
            </a:r>
            <a:r>
              <a:rPr lang="sk-SK" sz="1600" dirty="0" smtClean="0"/>
              <a:t>veľmi </a:t>
            </a:r>
            <a:r>
              <a:rPr lang="sk-SK" sz="1600" dirty="0"/>
              <a:t>silný i veľmi deštruktívny. Vstupuje do </a:t>
            </a:r>
            <a:r>
              <a:rPr lang="sk-SK" sz="1600" dirty="0" smtClean="0"/>
              <a:t>hry </a:t>
            </a:r>
            <a:r>
              <a:rPr lang="sk-SK" sz="1600" dirty="0"/>
              <a:t>ako zákerný nepriateľ, proti ktorému </a:t>
            </a:r>
            <a:r>
              <a:rPr lang="sk-SK" sz="1600" dirty="0" smtClean="0"/>
              <a:t>nemá rodina </a:t>
            </a:r>
            <a:r>
              <a:rPr lang="sk-SK" sz="1600" dirty="0"/>
              <a:t>vypracované </a:t>
            </a:r>
            <a:r>
              <a:rPr lang="sk-SK" sz="1600" dirty="0" smtClean="0"/>
              <a:t>obranné mechanizmy.</a:t>
            </a:r>
          </a:p>
          <a:p>
            <a:endParaRPr lang="sk-SK" sz="1600" dirty="0" smtClean="0"/>
          </a:p>
          <a:p>
            <a:pPr>
              <a:buFont typeface="Wingdings" pitchFamily="2" charset="2"/>
              <a:buChar char="Ø"/>
            </a:pPr>
            <a:r>
              <a:rPr lang="sk-SK" sz="1600" dirty="0" smtClean="0"/>
              <a:t>  Narušuje </a:t>
            </a:r>
            <a:r>
              <a:rPr lang="sk-SK" sz="1600" dirty="0"/>
              <a:t>rovnováhu </a:t>
            </a:r>
            <a:r>
              <a:rPr lang="sk-SK" sz="1600" dirty="0" smtClean="0"/>
              <a:t>rodiny.</a:t>
            </a:r>
            <a:endParaRPr lang="sk-SK"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928858" y="0"/>
            <a:ext cx="12430212" cy="1500174"/>
          </a:xfrm>
          <a:solidFill>
            <a:schemeClr val="tx2">
              <a:lumMod val="40000"/>
              <a:lumOff val="60000"/>
            </a:schemeClr>
          </a:solidFill>
        </p:spPr>
        <p:txBody>
          <a:bodyPr>
            <a:normAutofit/>
          </a:bodyPr>
          <a:lstStyle/>
          <a:p>
            <a:r>
              <a:rPr lang="sk-SK" dirty="0" smtClean="0"/>
              <a:t>Vplyv ochorenia na rodinu</a:t>
            </a:r>
            <a:endParaRPr lang="sk-SK" dirty="0"/>
          </a:p>
        </p:txBody>
      </p:sp>
      <p:sp>
        <p:nvSpPr>
          <p:cNvPr id="3" name="Zástupný symbol pro obsah 2"/>
          <p:cNvSpPr>
            <a:spLocks noGrp="1"/>
          </p:cNvSpPr>
          <p:nvPr>
            <p:ph idx="1"/>
          </p:nvPr>
        </p:nvSpPr>
        <p:spPr>
          <a:xfrm>
            <a:off x="0" y="1428736"/>
            <a:ext cx="12001552" cy="5429264"/>
          </a:xfrm>
          <a:solidFill>
            <a:schemeClr val="tx2">
              <a:lumMod val="40000"/>
              <a:lumOff val="60000"/>
            </a:schemeClr>
          </a:solidFill>
        </p:spPr>
        <p:txBody>
          <a:bodyPr>
            <a:normAutofit fontScale="85000" lnSpcReduction="20000"/>
          </a:bodyPr>
          <a:lstStyle/>
          <a:p>
            <a:r>
              <a:rPr lang="sk-SK" dirty="0" smtClean="0"/>
              <a:t> </a:t>
            </a:r>
            <a:r>
              <a:rPr lang="sk-SK" b="1" dirty="0"/>
              <a:t>ktorý člen rodiny </a:t>
            </a:r>
            <a:r>
              <a:rPr lang="sk-SK" b="1" dirty="0" smtClean="0"/>
              <a:t>ochorie</a:t>
            </a:r>
          </a:p>
          <a:p>
            <a:pPr>
              <a:buNone/>
            </a:pPr>
            <a:r>
              <a:rPr lang="sk-SK" dirty="0"/>
              <a:t> </a:t>
            </a:r>
            <a:r>
              <a:rPr lang="sk-SK" dirty="0" smtClean="0"/>
              <a:t>     otec, matka, starí rodičia, deti</a:t>
            </a:r>
          </a:p>
          <a:p>
            <a:pPr>
              <a:buNone/>
            </a:pPr>
            <a:endParaRPr lang="sk-SK" dirty="0"/>
          </a:p>
          <a:p>
            <a:r>
              <a:rPr lang="sk-SK" dirty="0" smtClean="0"/>
              <a:t> </a:t>
            </a:r>
            <a:r>
              <a:rPr lang="sk-SK" b="1" dirty="0"/>
              <a:t>o akú vážnu chorobu ide, ako dlho trvá a aká je </a:t>
            </a:r>
            <a:r>
              <a:rPr lang="sk-SK" b="1" dirty="0" smtClean="0"/>
              <a:t>   </a:t>
            </a:r>
          </a:p>
          <a:p>
            <a:pPr>
              <a:buNone/>
            </a:pPr>
            <a:r>
              <a:rPr lang="sk-SK" b="1" dirty="0"/>
              <a:t> </a:t>
            </a:r>
            <a:r>
              <a:rPr lang="sk-SK" b="1" dirty="0" smtClean="0"/>
              <a:t>     jej prognóza</a:t>
            </a:r>
          </a:p>
          <a:p>
            <a:pPr>
              <a:buNone/>
            </a:pPr>
            <a:r>
              <a:rPr lang="sk-SK" dirty="0"/>
              <a:t> </a:t>
            </a:r>
            <a:r>
              <a:rPr lang="sk-SK" dirty="0" smtClean="0"/>
              <a:t>   dočasný stav - trvalý stav, schopnosť starať sa doma - nutnosť                               starostlivosti s opatrovateľkou alebo ústavnej starostlivosti</a:t>
            </a:r>
          </a:p>
          <a:p>
            <a:pPr>
              <a:buNone/>
            </a:pPr>
            <a:r>
              <a:rPr lang="sk-SK" dirty="0"/>
              <a:t> </a:t>
            </a:r>
            <a:r>
              <a:rPr lang="sk-SK" dirty="0" smtClean="0"/>
              <a:t>   </a:t>
            </a:r>
            <a:endParaRPr lang="sk-SK" dirty="0"/>
          </a:p>
          <a:p>
            <a:r>
              <a:rPr lang="sk-SK" dirty="0" smtClean="0"/>
              <a:t>  </a:t>
            </a:r>
            <a:r>
              <a:rPr lang="sk-SK" b="1" dirty="0" smtClean="0"/>
              <a:t>aké </a:t>
            </a:r>
            <a:r>
              <a:rPr lang="sk-SK" b="1" dirty="0"/>
              <a:t>kultúrne a spoločenské zvyky a názory sú v </a:t>
            </a:r>
            <a:r>
              <a:rPr lang="sk-SK" b="1" dirty="0" smtClean="0"/>
              <a:t>rodine</a:t>
            </a:r>
          </a:p>
          <a:p>
            <a:pPr>
              <a:buNone/>
            </a:pPr>
            <a:r>
              <a:rPr lang="sk-SK" b="1" dirty="0"/>
              <a:t> </a:t>
            </a:r>
            <a:r>
              <a:rPr lang="sk-SK" b="1" dirty="0" smtClean="0"/>
              <a:t>     </a:t>
            </a:r>
            <a:r>
              <a:rPr lang="sk-SK" dirty="0" smtClean="0"/>
              <a:t>členovia  rodiny sú veriaci, neveriaci, sila vzťahov v rodine</a:t>
            </a:r>
          </a:p>
          <a:p>
            <a:endParaRPr lang="sk-SK" dirty="0" smtClean="0"/>
          </a:p>
          <a:p>
            <a:endParaRPr lang="sk-SK" dirty="0"/>
          </a:p>
          <a:p>
            <a:pPr>
              <a:buNone/>
            </a:pPr>
            <a:r>
              <a:rPr lang="sk-SK" dirty="0" smtClean="0"/>
              <a:t>                                                       </a:t>
            </a:r>
            <a:endParaRPr lang="sk-SK"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500174"/>
          </a:xfrm>
          <a:solidFill>
            <a:schemeClr val="accent6">
              <a:lumMod val="60000"/>
              <a:lumOff val="40000"/>
            </a:schemeClr>
          </a:solidFill>
        </p:spPr>
        <p:txBody>
          <a:bodyPr>
            <a:normAutofit/>
          </a:bodyPr>
          <a:lstStyle/>
          <a:p>
            <a:r>
              <a:rPr lang="sk-SK" sz="3200" dirty="0" smtClean="0"/>
              <a:t> </a:t>
            </a:r>
            <a:r>
              <a:rPr lang="sk-SK" sz="3200" dirty="0" err="1" smtClean="0"/>
              <a:t>Allzheimerova</a:t>
            </a:r>
            <a:r>
              <a:rPr lang="sk-SK" sz="3200" dirty="0" smtClean="0"/>
              <a:t> choroba a iné psychické ochorenia</a:t>
            </a:r>
            <a:endParaRPr lang="sk-SK" sz="3200" dirty="0"/>
          </a:p>
        </p:txBody>
      </p:sp>
      <p:pic>
        <p:nvPicPr>
          <p:cNvPr id="5122" name="Picture 2"/>
          <p:cNvPicPr>
            <a:picLocks noGrp="1" noChangeAspect="1" noChangeArrowheads="1"/>
          </p:cNvPicPr>
          <p:nvPr>
            <p:ph idx="1"/>
          </p:nvPr>
        </p:nvPicPr>
        <p:blipFill>
          <a:blip r:embed="rId2"/>
          <a:stretch>
            <a:fillRect/>
          </a:stretch>
        </p:blipFill>
        <p:spPr bwMode="auto">
          <a:xfrm>
            <a:off x="1785918" y="1928802"/>
            <a:ext cx="1428760" cy="1464064"/>
          </a:xfrm>
          <a:prstGeom prst="rect">
            <a:avLst/>
          </a:prstGeom>
          <a:noFill/>
          <a:ln w="9525">
            <a:noFill/>
            <a:miter lim="800000"/>
            <a:headEnd/>
            <a:tailEnd/>
          </a:ln>
          <a:effectLst/>
        </p:spPr>
      </p:pic>
      <p:sp>
        <p:nvSpPr>
          <p:cNvPr id="7" name="Zástupný symbol pro text 6"/>
          <p:cNvSpPr>
            <a:spLocks noGrp="1"/>
          </p:cNvSpPr>
          <p:nvPr>
            <p:ph type="body" sz="half" idx="2"/>
          </p:nvPr>
        </p:nvSpPr>
        <p:spPr>
          <a:xfrm>
            <a:off x="0" y="1435100"/>
            <a:ext cx="9144000" cy="5422900"/>
          </a:xfrm>
          <a:solidFill>
            <a:schemeClr val="accent6">
              <a:lumMod val="60000"/>
              <a:lumOff val="40000"/>
            </a:schemeClr>
          </a:solidFill>
        </p:spPr>
        <p:txBody>
          <a:bodyPr>
            <a:normAutofit/>
          </a:bodyPr>
          <a:lstStyle/>
          <a:p>
            <a:r>
              <a:rPr lang="sk-SK" sz="2400" dirty="0" smtClean="0"/>
              <a:t>                                   Sú to hlavne ľudia:</a:t>
            </a:r>
          </a:p>
          <a:p>
            <a:endParaRPr lang="sk-SK" sz="2400" dirty="0"/>
          </a:p>
          <a:p>
            <a:pPr>
              <a:buFont typeface="Wingdings" pitchFamily="2" charset="2"/>
              <a:buChar char="Ø"/>
            </a:pPr>
            <a:r>
              <a:rPr lang="sk-SK" sz="2400" dirty="0" smtClean="0"/>
              <a:t>utekajúci                              - zabezpečenie celodennej starostlivosti</a:t>
            </a:r>
          </a:p>
          <a:p>
            <a:r>
              <a:rPr lang="sk-SK" sz="2400" dirty="0"/>
              <a:t> </a:t>
            </a:r>
            <a:r>
              <a:rPr lang="sk-SK" sz="2400" dirty="0" smtClean="0"/>
              <a:t>                                                 - chorí uprednostňujú hlavne blízku  </a:t>
            </a:r>
          </a:p>
          <a:p>
            <a:r>
              <a:rPr lang="sk-SK" sz="2400" dirty="0"/>
              <a:t> </a:t>
            </a:r>
            <a:r>
              <a:rPr lang="sk-SK" sz="2400" dirty="0" smtClean="0"/>
              <a:t>                                                   rodinu, </a:t>
            </a:r>
            <a:r>
              <a:rPr lang="sk-SK" sz="2400" b="1" dirty="0" smtClean="0"/>
              <a:t>ale </a:t>
            </a:r>
            <a:r>
              <a:rPr lang="sk-SK" sz="2400" dirty="0" smtClean="0"/>
              <a:t>                 </a:t>
            </a:r>
          </a:p>
          <a:p>
            <a:r>
              <a:rPr lang="sk-SK" sz="2400" dirty="0" smtClean="0"/>
              <a:t>                                                  - starostlivosť je natoľko vyčerpávajúca,</a:t>
            </a:r>
          </a:p>
          <a:p>
            <a:r>
              <a:rPr lang="sk-SK" sz="2400" dirty="0" smtClean="0"/>
              <a:t>                                                    že je nevyhnutná pomoc ostatných ľudí</a:t>
            </a:r>
            <a:endParaRPr lang="sk-SK" sz="2400" dirty="0"/>
          </a:p>
          <a:p>
            <a:pPr>
              <a:buFont typeface="Wingdings" pitchFamily="2" charset="2"/>
              <a:buChar char="v"/>
            </a:pPr>
            <a:endParaRPr lang="sk-SK" sz="2400" dirty="0" smtClean="0"/>
          </a:p>
          <a:p>
            <a:endParaRPr lang="sk-SK" sz="2400" dirty="0"/>
          </a:p>
          <a:p>
            <a:pPr>
              <a:buFont typeface="Wingdings" pitchFamily="2" charset="2"/>
              <a:buChar char="v"/>
            </a:pPr>
            <a:endParaRPr lang="sk-SK" sz="2400" dirty="0" smtClean="0"/>
          </a:p>
          <a:p>
            <a:pPr>
              <a:buFont typeface="Wingdings" pitchFamily="2" charset="2"/>
              <a:buChar char="Ø"/>
            </a:pPr>
            <a:r>
              <a:rPr lang="sk-SK" sz="2400" dirty="0" smtClean="0"/>
              <a:t>zabúdajúci</a:t>
            </a:r>
            <a:endParaRPr lang="sk-SK" sz="2400" dirty="0"/>
          </a:p>
        </p:txBody>
      </p:sp>
      <p:pic>
        <p:nvPicPr>
          <p:cNvPr id="5123" name="Picture 3"/>
          <p:cNvPicPr>
            <a:picLocks noChangeAspect="1" noChangeArrowheads="1"/>
          </p:cNvPicPr>
          <p:nvPr/>
        </p:nvPicPr>
        <p:blipFill>
          <a:blip r:embed="rId3"/>
          <a:srcRect/>
          <a:stretch>
            <a:fillRect/>
          </a:stretch>
        </p:blipFill>
        <p:spPr bwMode="auto">
          <a:xfrm>
            <a:off x="1785918" y="4857736"/>
            <a:ext cx="1285884" cy="2000264"/>
          </a:xfrm>
          <a:prstGeom prst="rect">
            <a:avLst/>
          </a:prstGeom>
          <a:noFill/>
          <a:ln w="9525">
            <a:noFill/>
            <a:miter lim="800000"/>
            <a:headEnd/>
            <a:tailEnd/>
          </a:ln>
          <a:effectLst/>
        </p:spPr>
      </p:pic>
      <p:pic>
        <p:nvPicPr>
          <p:cNvPr id="1026" name="Picture 2"/>
          <p:cNvPicPr>
            <a:picLocks noChangeAspect="1" noChangeArrowheads="1"/>
          </p:cNvPicPr>
          <p:nvPr/>
        </p:nvPicPr>
        <p:blipFill>
          <a:blip r:embed="rId2"/>
          <a:srcRect/>
          <a:stretch>
            <a:fillRect/>
          </a:stretch>
        </p:blipFill>
        <p:spPr bwMode="auto">
          <a:xfrm>
            <a:off x="357158" y="2714620"/>
            <a:ext cx="1690686" cy="199072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p:cNvSpPr>
            <a:spLocks noGrp="1"/>
          </p:cNvSpPr>
          <p:nvPr>
            <p:ph type="title"/>
          </p:nvPr>
        </p:nvSpPr>
        <p:spPr>
          <a:xfrm>
            <a:off x="0" y="0"/>
            <a:ext cx="9144000" cy="1439850"/>
          </a:xfrm>
          <a:solidFill>
            <a:schemeClr val="accent6">
              <a:lumMod val="75000"/>
            </a:schemeClr>
          </a:solidFill>
        </p:spPr>
        <p:txBody>
          <a:bodyPr>
            <a:normAutofit/>
          </a:bodyPr>
          <a:lstStyle/>
          <a:p>
            <a:r>
              <a:rPr lang="sk-SK" dirty="0" smtClean="0"/>
              <a:t>Prejavy pri ochoreniach mozgu</a:t>
            </a:r>
            <a:endParaRPr lang="sk-SK" dirty="0"/>
          </a:p>
        </p:txBody>
      </p:sp>
      <p:sp>
        <p:nvSpPr>
          <p:cNvPr id="6" name="Zástupný symbol pro obsah 5"/>
          <p:cNvSpPr>
            <a:spLocks noGrp="1"/>
          </p:cNvSpPr>
          <p:nvPr>
            <p:ph idx="1"/>
          </p:nvPr>
        </p:nvSpPr>
        <p:spPr>
          <a:xfrm>
            <a:off x="0" y="1428736"/>
            <a:ext cx="9144000" cy="5429264"/>
          </a:xfrm>
          <a:solidFill>
            <a:schemeClr val="accent6">
              <a:lumMod val="75000"/>
            </a:schemeClr>
          </a:solidFill>
        </p:spPr>
        <p:txBody>
          <a:bodyPr/>
          <a:lstStyle/>
          <a:p>
            <a:pPr>
              <a:buFont typeface="Wingdings" pitchFamily="2" charset="2"/>
              <a:buChar char="Ø"/>
            </a:pPr>
            <a:r>
              <a:rPr lang="sk-SK" dirty="0" smtClean="0"/>
              <a:t>Výpadky pamäti</a:t>
            </a:r>
          </a:p>
          <a:p>
            <a:pPr>
              <a:buFont typeface="Wingdings" pitchFamily="2" charset="2"/>
              <a:buChar char="Ø"/>
            </a:pPr>
            <a:r>
              <a:rPr lang="sk-SK" dirty="0" smtClean="0"/>
              <a:t>Časová a priestorová dezorientácia</a:t>
            </a:r>
          </a:p>
          <a:p>
            <a:pPr>
              <a:buFont typeface="Wingdings" pitchFamily="2" charset="2"/>
              <a:buChar char="Ø"/>
            </a:pPr>
            <a:r>
              <a:rPr lang="sk-SK" dirty="0" smtClean="0"/>
              <a:t>Zmeny správania, halucinácie, agresivita</a:t>
            </a:r>
          </a:p>
          <a:p>
            <a:pPr>
              <a:buFont typeface="Wingdings" pitchFamily="2" charset="2"/>
              <a:buChar char="Ø"/>
            </a:pPr>
            <a:r>
              <a:rPr lang="sk-SK" dirty="0" smtClean="0"/>
              <a:t>Problémy so stravovaním</a:t>
            </a:r>
          </a:p>
          <a:p>
            <a:pPr>
              <a:buFont typeface="Wingdings" pitchFamily="2" charset="2"/>
              <a:buChar char="Ø"/>
            </a:pPr>
            <a:r>
              <a:rPr lang="sk-SK" dirty="0" smtClean="0"/>
              <a:t>Epileptické záchvaty</a:t>
            </a:r>
          </a:p>
          <a:p>
            <a:pPr>
              <a:buFont typeface="Wingdings" pitchFamily="2" charset="2"/>
              <a:buChar char="Ø"/>
            </a:pPr>
            <a:r>
              <a:rPr lang="sk-SK" dirty="0" smtClean="0"/>
              <a:t>Inkontinencia</a:t>
            </a:r>
          </a:p>
          <a:p>
            <a:pPr>
              <a:buFont typeface="Wingdings" pitchFamily="2" charset="2"/>
              <a:buChar char="Ø"/>
            </a:pPr>
            <a:r>
              <a:rPr lang="sk-SK" dirty="0" err="1" smtClean="0"/>
              <a:t>Imobilita</a:t>
            </a:r>
            <a:endParaRPr lang="sk-SK" dirty="0" smtClean="0"/>
          </a:p>
          <a:p>
            <a:pPr>
              <a:buFont typeface="Wingdings" pitchFamily="2" charset="2"/>
              <a:buChar char="Ø"/>
            </a:pPr>
            <a:endParaRPr lang="sk-SK" dirty="0" smtClean="0"/>
          </a:p>
          <a:p>
            <a:pPr>
              <a:buFont typeface="Wingdings" pitchFamily="2" charset="2"/>
              <a:buChar char="Ø"/>
            </a:pPr>
            <a:endParaRPr lang="sk-SK"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643050"/>
          </a:xfrm>
          <a:solidFill>
            <a:schemeClr val="accent5">
              <a:lumMod val="40000"/>
              <a:lumOff val="60000"/>
            </a:schemeClr>
          </a:solidFill>
        </p:spPr>
        <p:txBody>
          <a:bodyPr>
            <a:normAutofit/>
          </a:bodyPr>
          <a:lstStyle/>
          <a:p>
            <a:r>
              <a:rPr lang="sk-SK" dirty="0" smtClean="0"/>
              <a:t>Domáca starostlivosť</a:t>
            </a:r>
            <a:br>
              <a:rPr lang="sk-SK" dirty="0" smtClean="0"/>
            </a:br>
            <a:r>
              <a:rPr lang="sk-SK" dirty="0" smtClean="0"/>
              <a:t>podpora mobilnej osoby</a:t>
            </a:r>
            <a:endParaRPr lang="sk-SK" dirty="0"/>
          </a:p>
        </p:txBody>
      </p:sp>
      <p:sp>
        <p:nvSpPr>
          <p:cNvPr id="3" name="Zástupný symbol pro obsah 2"/>
          <p:cNvSpPr>
            <a:spLocks noGrp="1"/>
          </p:cNvSpPr>
          <p:nvPr>
            <p:ph idx="1"/>
          </p:nvPr>
        </p:nvSpPr>
        <p:spPr>
          <a:xfrm>
            <a:off x="0" y="1600200"/>
            <a:ext cx="9144000" cy="5257800"/>
          </a:xfrm>
          <a:solidFill>
            <a:schemeClr val="accent5">
              <a:lumMod val="40000"/>
              <a:lumOff val="60000"/>
            </a:schemeClr>
          </a:solidFill>
        </p:spPr>
        <p:txBody>
          <a:bodyPr>
            <a:normAutofit lnSpcReduction="10000"/>
          </a:bodyPr>
          <a:lstStyle/>
          <a:p>
            <a:pPr>
              <a:buFont typeface="Wingdings" pitchFamily="2" charset="2"/>
              <a:buChar char="Ø"/>
            </a:pPr>
            <a:r>
              <a:rPr lang="sk-SK" dirty="0" smtClean="0"/>
              <a:t>Starostlivosť o vlastnú osobu ( hygiena...)</a:t>
            </a:r>
          </a:p>
          <a:p>
            <a:pPr>
              <a:buFont typeface="Wingdings" pitchFamily="2" charset="2"/>
              <a:buChar char="Ø"/>
            </a:pPr>
            <a:r>
              <a:rPr lang="sk-SK" dirty="0" smtClean="0"/>
              <a:t>Bežné denné činnosti v domácnosti (podpora vo všetkých činnostiach, ktoré je schopný vykonávať – varenie, pranie, upratovanie...)</a:t>
            </a:r>
          </a:p>
          <a:p>
            <a:pPr>
              <a:buFont typeface="Wingdings" pitchFamily="2" charset="2"/>
              <a:buChar char="Ø"/>
            </a:pPr>
            <a:r>
              <a:rPr lang="sk-SK" dirty="0" smtClean="0"/>
              <a:t>Prechádzky, práce v záhrade</a:t>
            </a:r>
          </a:p>
          <a:p>
            <a:pPr>
              <a:buFont typeface="Wingdings" pitchFamily="2" charset="2"/>
              <a:buChar char="Ø"/>
            </a:pPr>
            <a:r>
              <a:rPr lang="sk-SK" dirty="0" smtClean="0"/>
              <a:t>Spoločenské činnosti ( chodenie do kostola, klub dôchodcov, návštevy príbuzných...)</a:t>
            </a:r>
          </a:p>
          <a:p>
            <a:pPr>
              <a:buFont typeface="Wingdings" pitchFamily="2" charset="2"/>
              <a:buChar char="Ø"/>
            </a:pPr>
            <a:r>
              <a:rPr lang="sk-SK" dirty="0" smtClean="0"/>
              <a:t>Umelecké a intelektuálne činnosti (TV – staré filmy, krížovky, knihy, robenie si zoznamov a poznámok...)</a:t>
            </a:r>
          </a:p>
          <a:p>
            <a:pPr>
              <a:buFont typeface="Wingdings" pitchFamily="2" charset="2"/>
              <a:buChar char="Ø"/>
            </a:pPr>
            <a:r>
              <a:rPr lang="sk-SK" dirty="0" smtClean="0"/>
              <a:t>Chovanie zvierat </a:t>
            </a:r>
          </a:p>
          <a:p>
            <a:pPr>
              <a:buFont typeface="Wingdings" pitchFamily="2" charset="2"/>
              <a:buChar char="Ø"/>
            </a:pPr>
            <a:endParaRPr lang="sk-SK" dirty="0" smtClean="0"/>
          </a:p>
          <a:p>
            <a:pPr>
              <a:buFont typeface="Wingdings" pitchFamily="2" charset="2"/>
              <a:buChar char="Ø"/>
            </a:pPr>
            <a:endParaRPr lang="sk-SK"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0" y="0"/>
            <a:ext cx="9144000" cy="1643050"/>
          </a:xfrm>
          <a:solidFill>
            <a:schemeClr val="accent3">
              <a:lumMod val="60000"/>
              <a:lumOff val="40000"/>
            </a:schemeClr>
          </a:solidFill>
        </p:spPr>
        <p:txBody>
          <a:bodyPr/>
          <a:lstStyle/>
          <a:p>
            <a:r>
              <a:rPr lang="sk-SK" dirty="0" err="1" smtClean="0"/>
              <a:t>Doporučenia</a:t>
            </a:r>
            <a:r>
              <a:rPr lang="sk-SK" dirty="0" smtClean="0"/>
              <a:t> pre opatrovateľa</a:t>
            </a:r>
            <a:endParaRPr lang="sk-SK" dirty="0"/>
          </a:p>
        </p:txBody>
      </p:sp>
      <p:sp>
        <p:nvSpPr>
          <p:cNvPr id="3" name="Zástupný symbol pro obsah 2"/>
          <p:cNvSpPr>
            <a:spLocks noGrp="1"/>
          </p:cNvSpPr>
          <p:nvPr>
            <p:ph idx="1"/>
          </p:nvPr>
        </p:nvSpPr>
        <p:spPr>
          <a:xfrm>
            <a:off x="0" y="1600200"/>
            <a:ext cx="9144000" cy="5257800"/>
          </a:xfrm>
          <a:solidFill>
            <a:schemeClr val="accent3">
              <a:lumMod val="60000"/>
              <a:lumOff val="40000"/>
            </a:schemeClr>
          </a:solidFill>
        </p:spPr>
        <p:txBody>
          <a:bodyPr>
            <a:normAutofit fontScale="85000" lnSpcReduction="10000"/>
          </a:bodyPr>
          <a:lstStyle/>
          <a:p>
            <a:pPr>
              <a:buNone/>
            </a:pPr>
            <a:endParaRPr lang="sk-SK" dirty="0" smtClean="0"/>
          </a:p>
          <a:p>
            <a:pPr>
              <a:buFont typeface="Wingdings" pitchFamily="2" charset="2"/>
              <a:buChar char="Ø"/>
            </a:pPr>
            <a:r>
              <a:rPr lang="sk-SK" dirty="0" smtClean="0"/>
              <a:t> aktivity prispôsobte štádiu ochorenia a úrovni schopností,</a:t>
            </a:r>
          </a:p>
          <a:p>
            <a:pPr>
              <a:buNone/>
            </a:pPr>
            <a:r>
              <a:rPr lang="sk-SK" dirty="0" smtClean="0"/>
              <a:t>dôstojných dospelého človeka </a:t>
            </a:r>
          </a:p>
          <a:p>
            <a:pPr>
              <a:buNone/>
            </a:pPr>
            <a:endParaRPr lang="sk-SK" dirty="0" smtClean="0"/>
          </a:p>
          <a:p>
            <a:pPr>
              <a:buFont typeface="Wingdings" pitchFamily="2" charset="2"/>
              <a:buChar char="Ø"/>
            </a:pPr>
            <a:r>
              <a:rPr lang="sk-SK" dirty="0" smtClean="0"/>
              <a:t> vyhnite sa napomínaniu, buďte trpezlivý</a:t>
            </a:r>
          </a:p>
          <a:p>
            <a:pPr>
              <a:buNone/>
            </a:pPr>
            <a:endParaRPr lang="sk-SK" dirty="0" smtClean="0"/>
          </a:p>
          <a:p>
            <a:pPr>
              <a:buFont typeface="Wingdings" pitchFamily="2" charset="2"/>
              <a:buChar char="Ø"/>
            </a:pPr>
            <a:r>
              <a:rPr lang="sk-SK" dirty="0" smtClean="0"/>
              <a:t> povzbudzujte a chváľte</a:t>
            </a:r>
          </a:p>
          <a:p>
            <a:pPr>
              <a:buNone/>
            </a:pPr>
            <a:endParaRPr lang="sk-SK" dirty="0" smtClean="0"/>
          </a:p>
          <a:p>
            <a:pPr>
              <a:buFont typeface="Wingdings" pitchFamily="2" charset="2"/>
              <a:buChar char="Ø"/>
            </a:pPr>
            <a:r>
              <a:rPr lang="sk-SK" dirty="0" smtClean="0"/>
              <a:t> dôležitý je proces činnosti, radosť z práce, nie výsledok</a:t>
            </a:r>
          </a:p>
          <a:p>
            <a:pPr>
              <a:buNone/>
            </a:pPr>
            <a:endParaRPr lang="sk-SK" dirty="0" smtClean="0"/>
          </a:p>
          <a:p>
            <a:pPr>
              <a:buFont typeface="Wingdings" pitchFamily="2" charset="2"/>
              <a:buChar char="Ø"/>
            </a:pPr>
            <a:r>
              <a:rPr lang="sk-SK" dirty="0" smtClean="0"/>
              <a:t> berte do úvahy časové obdobie dňa, myslite na únavu</a:t>
            </a:r>
          </a:p>
          <a:p>
            <a:endParaRPr lang="sk-SK"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otiv sady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783</TotalTime>
  <Words>1446</Words>
  <Application>Microsoft Office PowerPoint</Application>
  <PresentationFormat>Předvádění na obrazovce (4:3)</PresentationFormat>
  <Paragraphs>171</Paragraphs>
  <Slides>30</Slides>
  <Notes>0</Notes>
  <HiddenSlides>0</HiddenSlides>
  <MMClips>0</MMClips>
  <ScaleCrop>false</ScaleCrop>
  <HeadingPairs>
    <vt:vector size="4" baseType="variant">
      <vt:variant>
        <vt:lpstr>Motiv</vt:lpstr>
      </vt:variant>
      <vt:variant>
        <vt:i4>1</vt:i4>
      </vt:variant>
      <vt:variant>
        <vt:lpstr>Nadpisy snímků</vt:lpstr>
      </vt:variant>
      <vt:variant>
        <vt:i4>30</vt:i4>
      </vt:variant>
    </vt:vector>
  </HeadingPairs>
  <TitlesOfParts>
    <vt:vector size="31" baseType="lpstr">
      <vt:lpstr>Motiv sady Office</vt:lpstr>
      <vt:lpstr>ZDRAVIE</vt:lpstr>
      <vt:lpstr>Kedy sa človek stáva nesebestačným?</vt:lpstr>
      <vt:lpstr>Starí ľudia</vt:lpstr>
      <vt:lpstr>                                                 RODINA</vt:lpstr>
      <vt:lpstr>Vplyv ochorenia na rodinu</vt:lpstr>
      <vt:lpstr> Allzheimerova choroba a iné psychické ochorenia</vt:lpstr>
      <vt:lpstr>Prejavy pri ochoreniach mozgu</vt:lpstr>
      <vt:lpstr>Domáca starostlivosť podpora mobilnej osoby</vt:lpstr>
      <vt:lpstr>Doporučenia pre opatrovateľa</vt:lpstr>
      <vt:lpstr>Bezpečnosť </vt:lpstr>
      <vt:lpstr>Snímek 11</vt:lpstr>
      <vt:lpstr>Imobilný človek</vt:lpstr>
      <vt:lpstr>Materiálne zabezpečenie</vt:lpstr>
      <vt:lpstr>Snímek 14</vt:lpstr>
      <vt:lpstr>Pomôcky a pomoc pre imobilných</vt:lpstr>
      <vt:lpstr>Starostlivosť o imobilného človeka </vt:lpstr>
      <vt:lpstr>Staráme sa, aby:</vt:lpstr>
      <vt:lpstr> </vt:lpstr>
      <vt:lpstr>Iná ako domáca starostlivosť</vt:lpstr>
      <vt:lpstr>Hospic</vt:lpstr>
      <vt:lpstr>Opatrovateľ</vt:lpstr>
      <vt:lpstr>Snímek 22</vt:lpstr>
      <vt:lpstr>Dôležitosť modlitby</vt:lpstr>
      <vt:lpstr>Snímek 24</vt:lpstr>
      <vt:lpstr>Vnímanie a prežívanie choroby</vt:lpstr>
      <vt:lpstr>Snímek 26</vt:lpstr>
      <vt:lpstr>Tri postoje veriacich ľudí, nachádzajúcich sa v chorobe alebo inom postihnutí </vt:lpstr>
      <vt:lpstr>Odpovede na otázky vyplývajúce z utrpenia chorých</vt:lpstr>
      <vt:lpstr>Snímek 29</vt:lpstr>
      <vt:lpstr>Ďakujem za pozornosť</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ZDRAVIE</dc:title>
  <dc:creator>Ondejčíkech</dc:creator>
  <cp:lastModifiedBy>Ondejčíkech</cp:lastModifiedBy>
  <cp:revision>72</cp:revision>
  <dcterms:created xsi:type="dcterms:W3CDTF">2013-05-19T13:18:24Z</dcterms:created>
  <dcterms:modified xsi:type="dcterms:W3CDTF">2013-05-26T10:00:28Z</dcterms:modified>
</cp:coreProperties>
</file>